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376" r:id="rId2"/>
    <p:sldId id="357" r:id="rId3"/>
    <p:sldId id="467" r:id="rId4"/>
    <p:sldId id="468" r:id="rId5"/>
    <p:sldId id="469" r:id="rId6"/>
    <p:sldId id="470" r:id="rId7"/>
    <p:sldId id="471" r:id="rId8"/>
    <p:sldId id="472" r:id="rId9"/>
    <p:sldId id="473" r:id="rId10"/>
    <p:sldId id="477" r:id="rId11"/>
    <p:sldId id="466" r:id="rId12"/>
    <p:sldId id="349" r:id="rId13"/>
    <p:sldId id="475" r:id="rId14"/>
    <p:sldId id="351" r:id="rId15"/>
    <p:sldId id="352" r:id="rId16"/>
    <p:sldId id="476" r:id="rId17"/>
    <p:sldId id="354" r:id="rId18"/>
    <p:sldId id="478" r:id="rId19"/>
    <p:sldId id="325" r:id="rId20"/>
    <p:sldId id="327" r:id="rId21"/>
    <p:sldId id="328" r:id="rId22"/>
    <p:sldId id="329" r:id="rId23"/>
    <p:sldId id="330" r:id="rId24"/>
    <p:sldId id="331" r:id="rId25"/>
    <p:sldId id="353" r:id="rId26"/>
    <p:sldId id="332" r:id="rId27"/>
    <p:sldId id="333" r:id="rId28"/>
    <p:sldId id="342" r:id="rId29"/>
    <p:sldId id="377" r:id="rId30"/>
    <p:sldId id="335" r:id="rId31"/>
    <p:sldId id="334" r:id="rId32"/>
    <p:sldId id="336" r:id="rId33"/>
    <p:sldId id="339" r:id="rId34"/>
    <p:sldId id="340" r:id="rId35"/>
    <p:sldId id="341" r:id="rId36"/>
    <p:sldId id="258" r:id="rId37"/>
    <p:sldId id="286" r:id="rId38"/>
    <p:sldId id="285" r:id="rId39"/>
    <p:sldId id="287" r:id="rId40"/>
    <p:sldId id="288" r:id="rId41"/>
    <p:sldId id="289" r:id="rId42"/>
    <p:sldId id="338" r:id="rId43"/>
    <p:sldId id="479" r:id="rId44"/>
    <p:sldId id="337" r:id="rId45"/>
    <p:sldId id="344" r:id="rId46"/>
    <p:sldId id="343" r:id="rId47"/>
    <p:sldId id="345" r:id="rId48"/>
    <p:sldId id="346" r:id="rId49"/>
    <p:sldId id="347" r:id="rId50"/>
    <p:sldId id="316" r:id="rId51"/>
    <p:sldId id="317" r:id="rId52"/>
    <p:sldId id="318" r:id="rId53"/>
    <p:sldId id="319" r:id="rId54"/>
    <p:sldId id="324" r:id="rId55"/>
    <p:sldId id="363" r:id="rId56"/>
    <p:sldId id="465" r:id="rId57"/>
    <p:sldId id="365" r:id="rId58"/>
    <p:sldId id="323" r:id="rId59"/>
    <p:sldId id="321" r:id="rId60"/>
    <p:sldId id="348" r:id="rId61"/>
    <p:sldId id="350" r:id="rId62"/>
    <p:sldId id="362" r:id="rId63"/>
    <p:sldId id="306" r:id="rId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6C9949-65BC-4933-8080-3540A2C5C976}" v="4" dt="2025-04-08T06:43:28.83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0" d="100"/>
          <a:sy n="100" d="100"/>
        </p:scale>
        <p:origin x="72" y="8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e Wang" userId="69b7a984b809f2c0" providerId="LiveId" clId="{5C6C9949-65BC-4933-8080-3540A2C5C976}"/>
    <pc:docChg chg="custSel addSld delSld modSld sldOrd">
      <pc:chgData name="Luke Wang" userId="69b7a984b809f2c0" providerId="LiveId" clId="{5C6C9949-65BC-4933-8080-3540A2C5C976}" dt="2025-04-08T06:46:41.875" v="101" actId="113"/>
      <pc:docMkLst>
        <pc:docMk/>
      </pc:docMkLst>
      <pc:sldChg chg="del">
        <pc:chgData name="Luke Wang" userId="69b7a984b809f2c0" providerId="LiveId" clId="{5C6C9949-65BC-4933-8080-3540A2C5C976}" dt="2025-04-08T06:42:51.816" v="10" actId="47"/>
        <pc:sldMkLst>
          <pc:docMk/>
          <pc:sldMk cId="886129975" sldId="269"/>
        </pc:sldMkLst>
      </pc:sldChg>
      <pc:sldChg chg="del">
        <pc:chgData name="Luke Wang" userId="69b7a984b809f2c0" providerId="LiveId" clId="{5C6C9949-65BC-4933-8080-3540A2C5C976}" dt="2025-04-08T06:43:19.195" v="17" actId="47"/>
        <pc:sldMkLst>
          <pc:docMk/>
          <pc:sldMk cId="2083572125" sldId="307"/>
        </pc:sldMkLst>
      </pc:sldChg>
      <pc:sldChg chg="del">
        <pc:chgData name="Luke Wang" userId="69b7a984b809f2c0" providerId="LiveId" clId="{5C6C9949-65BC-4933-8080-3540A2C5C976}" dt="2025-04-08T06:43:30.399" v="19" actId="47"/>
        <pc:sldMkLst>
          <pc:docMk/>
          <pc:sldMk cId="1105476924" sldId="308"/>
        </pc:sldMkLst>
      </pc:sldChg>
      <pc:sldChg chg="addSp mod setBg">
        <pc:chgData name="Luke Wang" userId="69b7a984b809f2c0" providerId="LiveId" clId="{5C6C9949-65BC-4933-8080-3540A2C5C976}" dt="2025-04-08T06:42:22.313" v="1" actId="26606"/>
        <pc:sldMkLst>
          <pc:docMk/>
          <pc:sldMk cId="3980508136" sldId="349"/>
        </pc:sldMkLst>
        <pc:spChg chg="add">
          <ac:chgData name="Luke Wang" userId="69b7a984b809f2c0" providerId="LiveId" clId="{5C6C9949-65BC-4933-8080-3540A2C5C976}" dt="2025-04-08T06:42:22.313" v="1" actId="26606"/>
          <ac:spMkLst>
            <pc:docMk/>
            <pc:sldMk cId="3980508136" sldId="349"/>
            <ac:spMk id="8" creationId="{907EF6B7-1338-4443-8C46-6A318D952DFD}"/>
          </ac:spMkLst>
        </pc:spChg>
        <pc:spChg chg="add">
          <ac:chgData name="Luke Wang" userId="69b7a984b809f2c0" providerId="LiveId" clId="{5C6C9949-65BC-4933-8080-3540A2C5C976}" dt="2025-04-08T06:42:22.313" v="1" actId="26606"/>
          <ac:spMkLst>
            <pc:docMk/>
            <pc:sldMk cId="3980508136" sldId="349"/>
            <ac:spMk id="10" creationId="{DAAE4CDD-124C-4DCF-9584-B6033B545DD5}"/>
          </ac:spMkLst>
        </pc:spChg>
        <pc:spChg chg="add">
          <ac:chgData name="Luke Wang" userId="69b7a984b809f2c0" providerId="LiveId" clId="{5C6C9949-65BC-4933-8080-3540A2C5C976}" dt="2025-04-08T06:42:22.313" v="1" actId="26606"/>
          <ac:spMkLst>
            <pc:docMk/>
            <pc:sldMk cId="3980508136" sldId="349"/>
            <ac:spMk id="12" creationId="{081E4A58-353D-44AE-B2FC-2A74E2E400F7}"/>
          </ac:spMkLst>
        </pc:spChg>
      </pc:sldChg>
      <pc:sldChg chg="addSp mod setBg">
        <pc:chgData name="Luke Wang" userId="69b7a984b809f2c0" providerId="LiveId" clId="{5C6C9949-65BC-4933-8080-3540A2C5C976}" dt="2025-04-08T06:42:29.923" v="3" actId="26606"/>
        <pc:sldMkLst>
          <pc:docMk/>
          <pc:sldMk cId="3996657091" sldId="351"/>
        </pc:sldMkLst>
        <pc:spChg chg="add">
          <ac:chgData name="Luke Wang" userId="69b7a984b809f2c0" providerId="LiveId" clId="{5C6C9949-65BC-4933-8080-3540A2C5C976}" dt="2025-04-08T06:42:29.923" v="3" actId="26606"/>
          <ac:spMkLst>
            <pc:docMk/>
            <pc:sldMk cId="3996657091" sldId="351"/>
            <ac:spMk id="8" creationId="{907EF6B7-1338-4443-8C46-6A318D952DFD}"/>
          </ac:spMkLst>
        </pc:spChg>
        <pc:spChg chg="add">
          <ac:chgData name="Luke Wang" userId="69b7a984b809f2c0" providerId="LiveId" clId="{5C6C9949-65BC-4933-8080-3540A2C5C976}" dt="2025-04-08T06:42:29.923" v="3" actId="26606"/>
          <ac:spMkLst>
            <pc:docMk/>
            <pc:sldMk cId="3996657091" sldId="351"/>
            <ac:spMk id="10" creationId="{DAAE4CDD-124C-4DCF-9584-B6033B545DD5}"/>
          </ac:spMkLst>
        </pc:spChg>
        <pc:spChg chg="add">
          <ac:chgData name="Luke Wang" userId="69b7a984b809f2c0" providerId="LiveId" clId="{5C6C9949-65BC-4933-8080-3540A2C5C976}" dt="2025-04-08T06:42:29.923" v="3" actId="26606"/>
          <ac:spMkLst>
            <pc:docMk/>
            <pc:sldMk cId="3996657091" sldId="351"/>
            <ac:spMk id="12" creationId="{081E4A58-353D-44AE-B2FC-2A74E2E400F7}"/>
          </ac:spMkLst>
        </pc:spChg>
      </pc:sldChg>
      <pc:sldChg chg="addSp mod setBg">
        <pc:chgData name="Luke Wang" userId="69b7a984b809f2c0" providerId="LiveId" clId="{5C6C9949-65BC-4933-8080-3540A2C5C976}" dt="2025-04-08T06:42:33.591" v="4" actId="26606"/>
        <pc:sldMkLst>
          <pc:docMk/>
          <pc:sldMk cId="2524417234" sldId="352"/>
        </pc:sldMkLst>
        <pc:spChg chg="add">
          <ac:chgData name="Luke Wang" userId="69b7a984b809f2c0" providerId="LiveId" clId="{5C6C9949-65BC-4933-8080-3540A2C5C976}" dt="2025-04-08T06:42:33.591" v="4" actId="26606"/>
          <ac:spMkLst>
            <pc:docMk/>
            <pc:sldMk cId="2524417234" sldId="352"/>
            <ac:spMk id="8" creationId="{907EF6B7-1338-4443-8C46-6A318D952DFD}"/>
          </ac:spMkLst>
        </pc:spChg>
        <pc:spChg chg="add">
          <ac:chgData name="Luke Wang" userId="69b7a984b809f2c0" providerId="LiveId" clId="{5C6C9949-65BC-4933-8080-3540A2C5C976}" dt="2025-04-08T06:42:33.591" v="4" actId="26606"/>
          <ac:spMkLst>
            <pc:docMk/>
            <pc:sldMk cId="2524417234" sldId="352"/>
            <ac:spMk id="10" creationId="{DAAE4CDD-124C-4DCF-9584-B6033B545DD5}"/>
          </ac:spMkLst>
        </pc:spChg>
        <pc:spChg chg="add">
          <ac:chgData name="Luke Wang" userId="69b7a984b809f2c0" providerId="LiveId" clId="{5C6C9949-65BC-4933-8080-3540A2C5C976}" dt="2025-04-08T06:42:33.591" v="4" actId="26606"/>
          <ac:spMkLst>
            <pc:docMk/>
            <pc:sldMk cId="2524417234" sldId="352"/>
            <ac:spMk id="12" creationId="{081E4A58-353D-44AE-B2FC-2A74E2E400F7}"/>
          </ac:spMkLst>
        </pc:spChg>
      </pc:sldChg>
      <pc:sldChg chg="addSp modSp mod setBg">
        <pc:chgData name="Luke Wang" userId="69b7a984b809f2c0" providerId="LiveId" clId="{5C6C9949-65BC-4933-8080-3540A2C5C976}" dt="2025-04-08T06:42:42.234" v="6" actId="26606"/>
        <pc:sldMkLst>
          <pc:docMk/>
          <pc:sldMk cId="3346238015" sldId="354"/>
        </pc:sldMkLst>
        <pc:spChg chg="mod">
          <ac:chgData name="Luke Wang" userId="69b7a984b809f2c0" providerId="LiveId" clId="{5C6C9949-65BC-4933-8080-3540A2C5C976}" dt="2025-04-08T06:42:42.234" v="6" actId="26606"/>
          <ac:spMkLst>
            <pc:docMk/>
            <pc:sldMk cId="3346238015" sldId="354"/>
            <ac:spMk id="2" creationId="{7FAA9911-87DE-4562-8DF6-B471BE3B5B57}"/>
          </ac:spMkLst>
        </pc:spChg>
        <pc:spChg chg="add">
          <ac:chgData name="Luke Wang" userId="69b7a984b809f2c0" providerId="LiveId" clId="{5C6C9949-65BC-4933-8080-3540A2C5C976}" dt="2025-04-08T06:42:42.234" v="6" actId="26606"/>
          <ac:spMkLst>
            <pc:docMk/>
            <pc:sldMk cId="3346238015" sldId="354"/>
            <ac:spMk id="10" creationId="{21ED5FCA-9564-42B4-9F52-2CCED8ED60CA}"/>
          </ac:spMkLst>
        </pc:spChg>
        <pc:spChg chg="add">
          <ac:chgData name="Luke Wang" userId="69b7a984b809f2c0" providerId="LiveId" clId="{5C6C9949-65BC-4933-8080-3540A2C5C976}" dt="2025-04-08T06:42:42.234" v="6" actId="26606"/>
          <ac:spMkLst>
            <pc:docMk/>
            <pc:sldMk cId="3346238015" sldId="354"/>
            <ac:spMk id="12" creationId="{081E4A58-353D-44AE-B2FC-2A74E2E400F7}"/>
          </ac:spMkLst>
        </pc:spChg>
        <pc:graphicFrameChg chg="mod modGraphic">
          <ac:chgData name="Luke Wang" userId="69b7a984b809f2c0" providerId="LiveId" clId="{5C6C9949-65BC-4933-8080-3540A2C5C976}" dt="2025-04-08T06:42:42.234" v="6" actId="26606"/>
          <ac:graphicFrameMkLst>
            <pc:docMk/>
            <pc:sldMk cId="3346238015" sldId="354"/>
            <ac:graphicFrameMk id="5" creationId="{63A1F25B-7D33-4880-A6C1-173F70EC7E8C}"/>
          </ac:graphicFrameMkLst>
        </pc:graphicFrameChg>
      </pc:sldChg>
      <pc:sldChg chg="modSp mod">
        <pc:chgData name="Luke Wang" userId="69b7a984b809f2c0" providerId="LiveId" clId="{5C6C9949-65BC-4933-8080-3540A2C5C976}" dt="2025-04-08T06:46:41.875" v="101" actId="113"/>
        <pc:sldMkLst>
          <pc:docMk/>
          <pc:sldMk cId="2857402691" sldId="357"/>
        </pc:sldMkLst>
        <pc:spChg chg="mod">
          <ac:chgData name="Luke Wang" userId="69b7a984b809f2c0" providerId="LiveId" clId="{5C6C9949-65BC-4933-8080-3540A2C5C976}" dt="2025-04-08T06:46:41.875" v="101" actId="113"/>
          <ac:spMkLst>
            <pc:docMk/>
            <pc:sldMk cId="2857402691" sldId="357"/>
            <ac:spMk id="2" creationId="{090136CC-076D-4780-AA84-3BA427F2AB2F}"/>
          </ac:spMkLst>
        </pc:spChg>
        <pc:spChg chg="mod">
          <ac:chgData name="Luke Wang" userId="69b7a984b809f2c0" providerId="LiveId" clId="{5C6C9949-65BC-4933-8080-3540A2C5C976}" dt="2025-04-08T06:46:21.385" v="40" actId="207"/>
          <ac:spMkLst>
            <pc:docMk/>
            <pc:sldMk cId="2857402691" sldId="357"/>
            <ac:spMk id="3" creationId="{F508B8FE-728B-4DE8-A785-8C77BD1D598E}"/>
          </ac:spMkLst>
        </pc:spChg>
        <pc:picChg chg="mod">
          <ac:chgData name="Luke Wang" userId="69b7a984b809f2c0" providerId="LiveId" clId="{5C6C9949-65BC-4933-8080-3540A2C5C976}" dt="2025-04-08T06:46:36.123" v="100" actId="29295"/>
          <ac:picMkLst>
            <pc:docMk/>
            <pc:sldMk cId="2857402691" sldId="357"/>
            <ac:picMk id="4" creationId="{3B24CC21-2929-424F-AAAC-A6AC125E8CDB}"/>
          </ac:picMkLst>
        </pc:picChg>
      </pc:sldChg>
      <pc:sldChg chg="ord">
        <pc:chgData name="Luke Wang" userId="69b7a984b809f2c0" providerId="LiveId" clId="{5C6C9949-65BC-4933-8080-3540A2C5C976}" dt="2025-04-08T06:43:08.638" v="16"/>
        <pc:sldMkLst>
          <pc:docMk/>
          <pc:sldMk cId="661216652" sldId="466"/>
        </pc:sldMkLst>
      </pc:sldChg>
      <pc:sldChg chg="del">
        <pc:chgData name="Luke Wang" userId="69b7a984b809f2c0" providerId="LiveId" clId="{5C6C9949-65BC-4933-8080-3540A2C5C976}" dt="2025-04-08T06:42:13.868" v="0" actId="47"/>
        <pc:sldMkLst>
          <pc:docMk/>
          <pc:sldMk cId="1430897036" sldId="474"/>
        </pc:sldMkLst>
      </pc:sldChg>
      <pc:sldChg chg="addSp mod setBg">
        <pc:chgData name="Luke Wang" userId="69b7a984b809f2c0" providerId="LiveId" clId="{5C6C9949-65BC-4933-8080-3540A2C5C976}" dt="2025-04-08T06:42:26.329" v="2" actId="26606"/>
        <pc:sldMkLst>
          <pc:docMk/>
          <pc:sldMk cId="1649419592" sldId="475"/>
        </pc:sldMkLst>
        <pc:spChg chg="add">
          <ac:chgData name="Luke Wang" userId="69b7a984b809f2c0" providerId="LiveId" clId="{5C6C9949-65BC-4933-8080-3540A2C5C976}" dt="2025-04-08T06:42:26.329" v="2" actId="26606"/>
          <ac:spMkLst>
            <pc:docMk/>
            <pc:sldMk cId="1649419592" sldId="475"/>
            <ac:spMk id="8" creationId="{907EF6B7-1338-4443-8C46-6A318D952DFD}"/>
          </ac:spMkLst>
        </pc:spChg>
        <pc:spChg chg="add">
          <ac:chgData name="Luke Wang" userId="69b7a984b809f2c0" providerId="LiveId" clId="{5C6C9949-65BC-4933-8080-3540A2C5C976}" dt="2025-04-08T06:42:26.329" v="2" actId="26606"/>
          <ac:spMkLst>
            <pc:docMk/>
            <pc:sldMk cId="1649419592" sldId="475"/>
            <ac:spMk id="10" creationId="{DAAE4CDD-124C-4DCF-9584-B6033B545DD5}"/>
          </ac:spMkLst>
        </pc:spChg>
        <pc:spChg chg="add">
          <ac:chgData name="Luke Wang" userId="69b7a984b809f2c0" providerId="LiveId" clId="{5C6C9949-65BC-4933-8080-3540A2C5C976}" dt="2025-04-08T06:42:26.329" v="2" actId="26606"/>
          <ac:spMkLst>
            <pc:docMk/>
            <pc:sldMk cId="1649419592" sldId="475"/>
            <ac:spMk id="12" creationId="{081E4A58-353D-44AE-B2FC-2A74E2E400F7}"/>
          </ac:spMkLst>
        </pc:spChg>
      </pc:sldChg>
      <pc:sldChg chg="addSp mod setBg">
        <pc:chgData name="Luke Wang" userId="69b7a984b809f2c0" providerId="LiveId" clId="{5C6C9949-65BC-4933-8080-3540A2C5C976}" dt="2025-04-08T06:42:37.434" v="5" actId="26606"/>
        <pc:sldMkLst>
          <pc:docMk/>
          <pc:sldMk cId="975507056" sldId="476"/>
        </pc:sldMkLst>
        <pc:spChg chg="add">
          <ac:chgData name="Luke Wang" userId="69b7a984b809f2c0" providerId="LiveId" clId="{5C6C9949-65BC-4933-8080-3540A2C5C976}" dt="2025-04-08T06:42:37.434" v="5" actId="26606"/>
          <ac:spMkLst>
            <pc:docMk/>
            <pc:sldMk cId="975507056" sldId="476"/>
            <ac:spMk id="8" creationId="{907EF6B7-1338-4443-8C46-6A318D952DFD}"/>
          </ac:spMkLst>
        </pc:spChg>
        <pc:spChg chg="add">
          <ac:chgData name="Luke Wang" userId="69b7a984b809f2c0" providerId="LiveId" clId="{5C6C9949-65BC-4933-8080-3540A2C5C976}" dt="2025-04-08T06:42:37.434" v="5" actId="26606"/>
          <ac:spMkLst>
            <pc:docMk/>
            <pc:sldMk cId="975507056" sldId="476"/>
            <ac:spMk id="10" creationId="{DAAE4CDD-124C-4DCF-9584-B6033B545DD5}"/>
          </ac:spMkLst>
        </pc:spChg>
        <pc:spChg chg="add">
          <ac:chgData name="Luke Wang" userId="69b7a984b809f2c0" providerId="LiveId" clId="{5C6C9949-65BC-4933-8080-3540A2C5C976}" dt="2025-04-08T06:42:37.434" v="5" actId="26606"/>
          <ac:spMkLst>
            <pc:docMk/>
            <pc:sldMk cId="975507056" sldId="476"/>
            <ac:spMk id="12" creationId="{081E4A58-353D-44AE-B2FC-2A74E2E400F7}"/>
          </ac:spMkLst>
        </pc:spChg>
      </pc:sldChg>
      <pc:sldChg chg="modSp add mod">
        <pc:chgData name="Luke Wang" userId="69b7a984b809f2c0" providerId="LiveId" clId="{5C6C9949-65BC-4933-8080-3540A2C5C976}" dt="2025-04-08T06:42:58.465" v="12" actId="207"/>
        <pc:sldMkLst>
          <pc:docMk/>
          <pc:sldMk cId="806273934" sldId="478"/>
        </pc:sldMkLst>
        <pc:spChg chg="mod">
          <ac:chgData name="Luke Wang" userId="69b7a984b809f2c0" providerId="LiveId" clId="{5C6C9949-65BC-4933-8080-3540A2C5C976}" dt="2025-04-08T06:42:58.465" v="12" actId="207"/>
          <ac:spMkLst>
            <pc:docMk/>
            <pc:sldMk cId="806273934" sldId="478"/>
            <ac:spMk id="3" creationId="{610086E2-89EB-BE3A-5937-A77E5DCF4862}"/>
          </ac:spMkLst>
        </pc:spChg>
      </pc:sldChg>
      <pc:sldChg chg="add del">
        <pc:chgData name="Luke Wang" userId="69b7a984b809f2c0" providerId="LiveId" clId="{5C6C9949-65BC-4933-8080-3540A2C5C976}" dt="2025-04-08T06:42:46.985" v="8"/>
        <pc:sldMkLst>
          <pc:docMk/>
          <pc:sldMk cId="2370128486" sldId="478"/>
        </pc:sldMkLst>
      </pc:sldChg>
      <pc:sldChg chg="modSp add mod">
        <pc:chgData name="Luke Wang" userId="69b7a984b809f2c0" providerId="LiveId" clId="{5C6C9949-65BC-4933-8080-3540A2C5C976}" dt="2025-04-08T06:43:36.699" v="21" actId="207"/>
        <pc:sldMkLst>
          <pc:docMk/>
          <pc:sldMk cId="3486997626" sldId="479"/>
        </pc:sldMkLst>
        <pc:spChg chg="mod">
          <ac:chgData name="Luke Wang" userId="69b7a984b809f2c0" providerId="LiveId" clId="{5C6C9949-65BC-4933-8080-3540A2C5C976}" dt="2025-04-08T06:43:36.699" v="21" actId="207"/>
          <ac:spMkLst>
            <pc:docMk/>
            <pc:sldMk cId="3486997626" sldId="479"/>
            <ac:spMk id="3" creationId="{DD9D493F-9CB3-05DF-0B1C-8E7F8E355403}"/>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ata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C5482A-9E48-4A7F-846C-A8B3BF31EDE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1401A19-41A9-4B89-BBEA-8B00BD6FF1EA}">
      <dgm:prSet/>
      <dgm:spPr/>
      <dgm:t>
        <a:bodyPr/>
        <a:lstStyle/>
        <a:p>
          <a:r>
            <a:rPr lang="zh-CN"/>
            <a:t>弗洛伊德一直在影响着心理治疗的实践，即使是非精神分析取向的治疗师，也会用到与弗洛伊德相关的概念和技术</a:t>
          </a:r>
          <a:endParaRPr lang="en-US"/>
        </a:p>
      </dgm:t>
    </dgm:pt>
    <dgm:pt modelId="{25946077-E300-4582-A338-1303796DF3EB}" type="parTrans" cxnId="{B072AE17-2EBE-49ED-943E-C2074447FA79}">
      <dgm:prSet/>
      <dgm:spPr/>
      <dgm:t>
        <a:bodyPr/>
        <a:lstStyle/>
        <a:p>
          <a:endParaRPr lang="en-US"/>
        </a:p>
      </dgm:t>
    </dgm:pt>
    <dgm:pt modelId="{FBEDC6DD-2CEF-4B86-A824-8B60F60F6BAB}" type="sibTrans" cxnId="{B072AE17-2EBE-49ED-943E-C2074447FA79}">
      <dgm:prSet/>
      <dgm:spPr/>
      <dgm:t>
        <a:bodyPr/>
        <a:lstStyle/>
        <a:p>
          <a:endParaRPr lang="en-US"/>
        </a:p>
      </dgm:t>
    </dgm:pt>
    <dgm:pt modelId="{D12BC390-2D6A-4039-8D35-5675C838F5F0}">
      <dgm:prSet/>
      <dgm:spPr/>
      <dgm:t>
        <a:bodyPr/>
        <a:lstStyle/>
        <a:p>
          <a:r>
            <a:rPr lang="zh-CN"/>
            <a:t>弗洛伊德的许多理论和概念已经进入到了流行文化，影响到了日常思维</a:t>
          </a:r>
          <a:endParaRPr lang="en-US"/>
        </a:p>
      </dgm:t>
    </dgm:pt>
    <dgm:pt modelId="{A2019B58-9235-4248-8327-D62AE4C79389}" type="parTrans" cxnId="{4F813C83-16FD-4731-AFAC-B083E5E19CF5}">
      <dgm:prSet/>
      <dgm:spPr/>
      <dgm:t>
        <a:bodyPr/>
        <a:lstStyle/>
        <a:p>
          <a:endParaRPr lang="en-US"/>
        </a:p>
      </dgm:t>
    </dgm:pt>
    <dgm:pt modelId="{399F39BE-27B8-4515-92FB-D5CC9129ACF0}" type="sibTrans" cxnId="{4F813C83-16FD-4731-AFAC-B083E5E19CF5}">
      <dgm:prSet/>
      <dgm:spPr/>
      <dgm:t>
        <a:bodyPr/>
        <a:lstStyle/>
        <a:p>
          <a:endParaRPr lang="en-US"/>
        </a:p>
      </dgm:t>
    </dgm:pt>
    <dgm:pt modelId="{D7382CB5-8774-4617-8A78-2A6EB95C70C1}">
      <dgm:prSet/>
      <dgm:spPr/>
      <dgm:t>
        <a:bodyPr/>
        <a:lstStyle/>
        <a:p>
          <a:r>
            <a:rPr lang="zh-CN"/>
            <a:t>弗洛伊德的理论并未彻底被推翻，许多内容得到了当代研究的证实</a:t>
          </a:r>
          <a:endParaRPr lang="en-US"/>
        </a:p>
      </dgm:t>
    </dgm:pt>
    <dgm:pt modelId="{61BC0CD2-2943-4736-97DB-7FCE2D0A1BF2}" type="parTrans" cxnId="{21AA2C8E-23F2-4AC6-B901-4F5D9A53D877}">
      <dgm:prSet/>
      <dgm:spPr/>
      <dgm:t>
        <a:bodyPr/>
        <a:lstStyle/>
        <a:p>
          <a:endParaRPr lang="en-US"/>
        </a:p>
      </dgm:t>
    </dgm:pt>
    <dgm:pt modelId="{D7012B98-D5A5-4AE5-B9D1-CD7E54838E7A}" type="sibTrans" cxnId="{21AA2C8E-23F2-4AC6-B901-4F5D9A53D877}">
      <dgm:prSet/>
      <dgm:spPr/>
      <dgm:t>
        <a:bodyPr/>
        <a:lstStyle/>
        <a:p>
          <a:endParaRPr lang="en-US"/>
        </a:p>
      </dgm:t>
    </dgm:pt>
    <dgm:pt modelId="{3F00B78A-3FEC-4268-8851-B3EED0362D02}">
      <dgm:prSet/>
      <dgm:spPr/>
      <dgm:t>
        <a:bodyPr/>
        <a:lstStyle/>
        <a:p>
          <a:r>
            <a:rPr lang="zh-CN"/>
            <a:t>弗洛伊德的理论是以往人格理论中最全面的一个（</a:t>
          </a:r>
          <a:r>
            <a:rPr lang="en-US"/>
            <a:t>grand theory</a:t>
          </a:r>
          <a:r>
            <a:rPr lang="zh-CN"/>
            <a:t>的代表），提出了许多重要的问题</a:t>
          </a:r>
          <a:endParaRPr lang="en-US"/>
        </a:p>
      </dgm:t>
    </dgm:pt>
    <dgm:pt modelId="{E4E343AD-230E-4B92-8D29-89754796EDB4}" type="parTrans" cxnId="{1DC9633A-7731-46D5-804C-FC896132A473}">
      <dgm:prSet/>
      <dgm:spPr/>
      <dgm:t>
        <a:bodyPr/>
        <a:lstStyle/>
        <a:p>
          <a:endParaRPr lang="en-US"/>
        </a:p>
      </dgm:t>
    </dgm:pt>
    <dgm:pt modelId="{59A3C1DE-580A-43E8-A74D-BCA525FA63E0}" type="sibTrans" cxnId="{1DC9633A-7731-46D5-804C-FC896132A473}">
      <dgm:prSet/>
      <dgm:spPr/>
      <dgm:t>
        <a:bodyPr/>
        <a:lstStyle/>
        <a:p>
          <a:endParaRPr lang="en-US"/>
        </a:p>
      </dgm:t>
    </dgm:pt>
    <dgm:pt modelId="{3432E2D7-05B8-40E1-A520-14040CC14B49}" type="pres">
      <dgm:prSet presAssocID="{5BC5482A-9E48-4A7F-846C-A8B3BF31EDE7}" presName="root" presStyleCnt="0">
        <dgm:presLayoutVars>
          <dgm:dir/>
          <dgm:resizeHandles val="exact"/>
        </dgm:presLayoutVars>
      </dgm:prSet>
      <dgm:spPr/>
    </dgm:pt>
    <dgm:pt modelId="{77B5281D-192A-4D04-8081-6BFFC4AD7FB2}" type="pres">
      <dgm:prSet presAssocID="{31401A19-41A9-4B89-BBEA-8B00BD6FF1EA}" presName="compNode" presStyleCnt="0"/>
      <dgm:spPr/>
    </dgm:pt>
    <dgm:pt modelId="{3A2F7F97-6F8E-46AA-854E-59CD4376F3B9}" type="pres">
      <dgm:prSet presAssocID="{31401A19-41A9-4B89-BBEA-8B00BD6FF1EA}" presName="bgRect" presStyleLbl="bgShp" presStyleIdx="0" presStyleCnt="4"/>
      <dgm:spPr/>
    </dgm:pt>
    <dgm:pt modelId="{D83EBDDA-00C0-4135-B2EA-A130A3A8451C}" type="pres">
      <dgm:prSet presAssocID="{31401A19-41A9-4B89-BBEA-8B00BD6FF1E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31B46EA8-7531-440C-A804-676C5E347F17}" type="pres">
      <dgm:prSet presAssocID="{31401A19-41A9-4B89-BBEA-8B00BD6FF1EA}" presName="spaceRect" presStyleCnt="0"/>
      <dgm:spPr/>
    </dgm:pt>
    <dgm:pt modelId="{A5C8638D-15FB-4C78-853A-C1B4B7B2B95F}" type="pres">
      <dgm:prSet presAssocID="{31401A19-41A9-4B89-BBEA-8B00BD6FF1EA}" presName="parTx" presStyleLbl="revTx" presStyleIdx="0" presStyleCnt="4">
        <dgm:presLayoutVars>
          <dgm:chMax val="0"/>
          <dgm:chPref val="0"/>
        </dgm:presLayoutVars>
      </dgm:prSet>
      <dgm:spPr/>
    </dgm:pt>
    <dgm:pt modelId="{C2FBB51B-0323-47DC-802A-CF045307B64D}" type="pres">
      <dgm:prSet presAssocID="{FBEDC6DD-2CEF-4B86-A824-8B60F60F6BAB}" presName="sibTrans" presStyleCnt="0"/>
      <dgm:spPr/>
    </dgm:pt>
    <dgm:pt modelId="{0125E84E-ED6D-467E-8CA1-19C0F33BAD11}" type="pres">
      <dgm:prSet presAssocID="{D12BC390-2D6A-4039-8D35-5675C838F5F0}" presName="compNode" presStyleCnt="0"/>
      <dgm:spPr/>
    </dgm:pt>
    <dgm:pt modelId="{0178C02B-670E-495A-8088-F1186F33D8E7}" type="pres">
      <dgm:prSet presAssocID="{D12BC390-2D6A-4039-8D35-5675C838F5F0}" presName="bgRect" presStyleLbl="bgShp" presStyleIdx="1" presStyleCnt="4"/>
      <dgm:spPr/>
    </dgm:pt>
    <dgm:pt modelId="{5102449A-3651-425C-A4A0-4BA403ADBDDA}" type="pres">
      <dgm:prSet presAssocID="{D12BC390-2D6A-4039-8D35-5675C838F5F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nd Chime"/>
        </a:ext>
      </dgm:extLst>
    </dgm:pt>
    <dgm:pt modelId="{BE32D388-C5ED-4576-9977-2F7CCC488CA4}" type="pres">
      <dgm:prSet presAssocID="{D12BC390-2D6A-4039-8D35-5675C838F5F0}" presName="spaceRect" presStyleCnt="0"/>
      <dgm:spPr/>
    </dgm:pt>
    <dgm:pt modelId="{C6238A49-107F-4085-A616-B2BA9F45DFD5}" type="pres">
      <dgm:prSet presAssocID="{D12BC390-2D6A-4039-8D35-5675C838F5F0}" presName="parTx" presStyleLbl="revTx" presStyleIdx="1" presStyleCnt="4">
        <dgm:presLayoutVars>
          <dgm:chMax val="0"/>
          <dgm:chPref val="0"/>
        </dgm:presLayoutVars>
      </dgm:prSet>
      <dgm:spPr/>
    </dgm:pt>
    <dgm:pt modelId="{1532C730-2519-4F4C-B833-5A37A8FCDFD4}" type="pres">
      <dgm:prSet presAssocID="{399F39BE-27B8-4515-92FB-D5CC9129ACF0}" presName="sibTrans" presStyleCnt="0"/>
      <dgm:spPr/>
    </dgm:pt>
    <dgm:pt modelId="{7E81B922-C151-4174-A880-E0ABA361E5EB}" type="pres">
      <dgm:prSet presAssocID="{D7382CB5-8774-4617-8A78-2A6EB95C70C1}" presName="compNode" presStyleCnt="0"/>
      <dgm:spPr/>
    </dgm:pt>
    <dgm:pt modelId="{858B3FC0-03CF-4CC3-88B0-272F3332A84B}" type="pres">
      <dgm:prSet presAssocID="{D7382CB5-8774-4617-8A78-2A6EB95C70C1}" presName="bgRect" presStyleLbl="bgShp" presStyleIdx="2" presStyleCnt="4"/>
      <dgm:spPr/>
    </dgm:pt>
    <dgm:pt modelId="{C18038B6-8758-4CC3-B19D-1443FBD87EA0}" type="pres">
      <dgm:prSet presAssocID="{D7382CB5-8774-4617-8A78-2A6EB95C70C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B3E40F4-A5CA-488D-B217-DC9DE3B2E1F1}" type="pres">
      <dgm:prSet presAssocID="{D7382CB5-8774-4617-8A78-2A6EB95C70C1}" presName="spaceRect" presStyleCnt="0"/>
      <dgm:spPr/>
    </dgm:pt>
    <dgm:pt modelId="{F5EC8CF7-1886-4FF1-A57A-63726789DB2F}" type="pres">
      <dgm:prSet presAssocID="{D7382CB5-8774-4617-8A78-2A6EB95C70C1}" presName="parTx" presStyleLbl="revTx" presStyleIdx="2" presStyleCnt="4">
        <dgm:presLayoutVars>
          <dgm:chMax val="0"/>
          <dgm:chPref val="0"/>
        </dgm:presLayoutVars>
      </dgm:prSet>
      <dgm:spPr/>
    </dgm:pt>
    <dgm:pt modelId="{65298728-BCA3-4EE0-9724-E4F546DCE18D}" type="pres">
      <dgm:prSet presAssocID="{D7012B98-D5A5-4AE5-B9D1-CD7E54838E7A}" presName="sibTrans" presStyleCnt="0"/>
      <dgm:spPr/>
    </dgm:pt>
    <dgm:pt modelId="{FA84B18C-2A69-4508-B795-7982B225A29F}" type="pres">
      <dgm:prSet presAssocID="{3F00B78A-3FEC-4268-8851-B3EED0362D02}" presName="compNode" presStyleCnt="0"/>
      <dgm:spPr/>
    </dgm:pt>
    <dgm:pt modelId="{49FD2082-9D63-44AC-85BE-071FD62FF286}" type="pres">
      <dgm:prSet presAssocID="{3F00B78A-3FEC-4268-8851-B3EED0362D02}" presName="bgRect" presStyleLbl="bgShp" presStyleIdx="3" presStyleCnt="4"/>
      <dgm:spPr/>
    </dgm:pt>
    <dgm:pt modelId="{7FDD8656-A42D-4FA4-832C-D3BFAF5CE666}" type="pres">
      <dgm:prSet presAssocID="{3F00B78A-3FEC-4268-8851-B3EED0362D0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ptain"/>
        </a:ext>
      </dgm:extLst>
    </dgm:pt>
    <dgm:pt modelId="{47F579BD-1A87-4604-A74F-25D4786B658D}" type="pres">
      <dgm:prSet presAssocID="{3F00B78A-3FEC-4268-8851-B3EED0362D02}" presName="spaceRect" presStyleCnt="0"/>
      <dgm:spPr/>
    </dgm:pt>
    <dgm:pt modelId="{B62DF637-25A1-455D-8FB4-A57679A411EB}" type="pres">
      <dgm:prSet presAssocID="{3F00B78A-3FEC-4268-8851-B3EED0362D02}" presName="parTx" presStyleLbl="revTx" presStyleIdx="3" presStyleCnt="4">
        <dgm:presLayoutVars>
          <dgm:chMax val="0"/>
          <dgm:chPref val="0"/>
        </dgm:presLayoutVars>
      </dgm:prSet>
      <dgm:spPr/>
    </dgm:pt>
  </dgm:ptLst>
  <dgm:cxnLst>
    <dgm:cxn modelId="{B072AE17-2EBE-49ED-943E-C2074447FA79}" srcId="{5BC5482A-9E48-4A7F-846C-A8B3BF31EDE7}" destId="{31401A19-41A9-4B89-BBEA-8B00BD6FF1EA}" srcOrd="0" destOrd="0" parTransId="{25946077-E300-4582-A338-1303796DF3EB}" sibTransId="{FBEDC6DD-2CEF-4B86-A824-8B60F60F6BAB}"/>
    <dgm:cxn modelId="{E154C71C-9F1B-41F9-A2A6-EB7F2951BC23}" type="presOf" srcId="{31401A19-41A9-4B89-BBEA-8B00BD6FF1EA}" destId="{A5C8638D-15FB-4C78-853A-C1B4B7B2B95F}" srcOrd="0" destOrd="0" presId="urn:microsoft.com/office/officeart/2018/2/layout/IconVerticalSolidList"/>
    <dgm:cxn modelId="{1DC9633A-7731-46D5-804C-FC896132A473}" srcId="{5BC5482A-9E48-4A7F-846C-A8B3BF31EDE7}" destId="{3F00B78A-3FEC-4268-8851-B3EED0362D02}" srcOrd="3" destOrd="0" parTransId="{E4E343AD-230E-4B92-8D29-89754796EDB4}" sibTransId="{59A3C1DE-580A-43E8-A74D-BCA525FA63E0}"/>
    <dgm:cxn modelId="{055A263C-62C4-4F0C-9BA7-5AAB62EF8AF9}" type="presOf" srcId="{D12BC390-2D6A-4039-8D35-5675C838F5F0}" destId="{C6238A49-107F-4085-A616-B2BA9F45DFD5}" srcOrd="0" destOrd="0" presId="urn:microsoft.com/office/officeart/2018/2/layout/IconVerticalSolidList"/>
    <dgm:cxn modelId="{A0A8C16F-A463-4BC5-B1F2-B0BE1A1F84B1}" type="presOf" srcId="{3F00B78A-3FEC-4268-8851-B3EED0362D02}" destId="{B62DF637-25A1-455D-8FB4-A57679A411EB}" srcOrd="0" destOrd="0" presId="urn:microsoft.com/office/officeart/2018/2/layout/IconVerticalSolidList"/>
    <dgm:cxn modelId="{931B1553-E48F-4EF1-B3C2-500EB9D452AD}" type="presOf" srcId="{D7382CB5-8774-4617-8A78-2A6EB95C70C1}" destId="{F5EC8CF7-1886-4FF1-A57A-63726789DB2F}" srcOrd="0" destOrd="0" presId="urn:microsoft.com/office/officeart/2018/2/layout/IconVerticalSolidList"/>
    <dgm:cxn modelId="{4F813C83-16FD-4731-AFAC-B083E5E19CF5}" srcId="{5BC5482A-9E48-4A7F-846C-A8B3BF31EDE7}" destId="{D12BC390-2D6A-4039-8D35-5675C838F5F0}" srcOrd="1" destOrd="0" parTransId="{A2019B58-9235-4248-8327-D62AE4C79389}" sibTransId="{399F39BE-27B8-4515-92FB-D5CC9129ACF0}"/>
    <dgm:cxn modelId="{21AA2C8E-23F2-4AC6-B901-4F5D9A53D877}" srcId="{5BC5482A-9E48-4A7F-846C-A8B3BF31EDE7}" destId="{D7382CB5-8774-4617-8A78-2A6EB95C70C1}" srcOrd="2" destOrd="0" parTransId="{61BC0CD2-2943-4736-97DB-7FCE2D0A1BF2}" sibTransId="{D7012B98-D5A5-4AE5-B9D1-CD7E54838E7A}"/>
    <dgm:cxn modelId="{2B3589E3-E692-421D-A039-18B9F9671798}" type="presOf" srcId="{5BC5482A-9E48-4A7F-846C-A8B3BF31EDE7}" destId="{3432E2D7-05B8-40E1-A520-14040CC14B49}" srcOrd="0" destOrd="0" presId="urn:microsoft.com/office/officeart/2018/2/layout/IconVerticalSolidList"/>
    <dgm:cxn modelId="{594ED4F3-2661-4203-AFC9-6E3524F66683}" type="presParOf" srcId="{3432E2D7-05B8-40E1-A520-14040CC14B49}" destId="{77B5281D-192A-4D04-8081-6BFFC4AD7FB2}" srcOrd="0" destOrd="0" presId="urn:microsoft.com/office/officeart/2018/2/layout/IconVerticalSolidList"/>
    <dgm:cxn modelId="{EE14EB3D-72B7-4D4E-8D4A-29344D31FE19}" type="presParOf" srcId="{77B5281D-192A-4D04-8081-6BFFC4AD7FB2}" destId="{3A2F7F97-6F8E-46AA-854E-59CD4376F3B9}" srcOrd="0" destOrd="0" presId="urn:microsoft.com/office/officeart/2018/2/layout/IconVerticalSolidList"/>
    <dgm:cxn modelId="{3FD604FE-EEAF-4BB7-BF1D-82B4395BA8B7}" type="presParOf" srcId="{77B5281D-192A-4D04-8081-6BFFC4AD7FB2}" destId="{D83EBDDA-00C0-4135-B2EA-A130A3A8451C}" srcOrd="1" destOrd="0" presId="urn:microsoft.com/office/officeart/2018/2/layout/IconVerticalSolidList"/>
    <dgm:cxn modelId="{29ED28B0-4AEA-4F96-87EE-EE0438A8099F}" type="presParOf" srcId="{77B5281D-192A-4D04-8081-6BFFC4AD7FB2}" destId="{31B46EA8-7531-440C-A804-676C5E347F17}" srcOrd="2" destOrd="0" presId="urn:microsoft.com/office/officeart/2018/2/layout/IconVerticalSolidList"/>
    <dgm:cxn modelId="{6EA07FED-0297-4C61-813D-964FB99B5AC7}" type="presParOf" srcId="{77B5281D-192A-4D04-8081-6BFFC4AD7FB2}" destId="{A5C8638D-15FB-4C78-853A-C1B4B7B2B95F}" srcOrd="3" destOrd="0" presId="urn:microsoft.com/office/officeart/2018/2/layout/IconVerticalSolidList"/>
    <dgm:cxn modelId="{A041B194-C31D-4B7B-AD55-03C5038DDA3D}" type="presParOf" srcId="{3432E2D7-05B8-40E1-A520-14040CC14B49}" destId="{C2FBB51B-0323-47DC-802A-CF045307B64D}" srcOrd="1" destOrd="0" presId="urn:microsoft.com/office/officeart/2018/2/layout/IconVerticalSolidList"/>
    <dgm:cxn modelId="{E7AE52A3-D66C-46D3-A90A-C531A7FAE546}" type="presParOf" srcId="{3432E2D7-05B8-40E1-A520-14040CC14B49}" destId="{0125E84E-ED6D-467E-8CA1-19C0F33BAD11}" srcOrd="2" destOrd="0" presId="urn:microsoft.com/office/officeart/2018/2/layout/IconVerticalSolidList"/>
    <dgm:cxn modelId="{A5A4130A-3478-4F4A-B6A7-31E8B93B48AD}" type="presParOf" srcId="{0125E84E-ED6D-467E-8CA1-19C0F33BAD11}" destId="{0178C02B-670E-495A-8088-F1186F33D8E7}" srcOrd="0" destOrd="0" presId="urn:microsoft.com/office/officeart/2018/2/layout/IconVerticalSolidList"/>
    <dgm:cxn modelId="{D4A49A94-CB8E-4194-9029-6B07E2CB8FD6}" type="presParOf" srcId="{0125E84E-ED6D-467E-8CA1-19C0F33BAD11}" destId="{5102449A-3651-425C-A4A0-4BA403ADBDDA}" srcOrd="1" destOrd="0" presId="urn:microsoft.com/office/officeart/2018/2/layout/IconVerticalSolidList"/>
    <dgm:cxn modelId="{3697F5FA-C94A-47AD-9F5C-112B8D686502}" type="presParOf" srcId="{0125E84E-ED6D-467E-8CA1-19C0F33BAD11}" destId="{BE32D388-C5ED-4576-9977-2F7CCC488CA4}" srcOrd="2" destOrd="0" presId="urn:microsoft.com/office/officeart/2018/2/layout/IconVerticalSolidList"/>
    <dgm:cxn modelId="{894EC959-5AA8-4CAC-8826-3DC062A4A312}" type="presParOf" srcId="{0125E84E-ED6D-467E-8CA1-19C0F33BAD11}" destId="{C6238A49-107F-4085-A616-B2BA9F45DFD5}" srcOrd="3" destOrd="0" presId="urn:microsoft.com/office/officeart/2018/2/layout/IconVerticalSolidList"/>
    <dgm:cxn modelId="{065B6B1D-2FB1-42AB-8643-56A457F81276}" type="presParOf" srcId="{3432E2D7-05B8-40E1-A520-14040CC14B49}" destId="{1532C730-2519-4F4C-B833-5A37A8FCDFD4}" srcOrd="3" destOrd="0" presId="urn:microsoft.com/office/officeart/2018/2/layout/IconVerticalSolidList"/>
    <dgm:cxn modelId="{63C29032-5414-4938-A3EC-3F768333BE4E}" type="presParOf" srcId="{3432E2D7-05B8-40E1-A520-14040CC14B49}" destId="{7E81B922-C151-4174-A880-E0ABA361E5EB}" srcOrd="4" destOrd="0" presId="urn:microsoft.com/office/officeart/2018/2/layout/IconVerticalSolidList"/>
    <dgm:cxn modelId="{7DB247F9-0367-4950-9EC1-15A22D2B69C9}" type="presParOf" srcId="{7E81B922-C151-4174-A880-E0ABA361E5EB}" destId="{858B3FC0-03CF-4CC3-88B0-272F3332A84B}" srcOrd="0" destOrd="0" presId="urn:microsoft.com/office/officeart/2018/2/layout/IconVerticalSolidList"/>
    <dgm:cxn modelId="{79C19E0C-2AD9-48FC-8C0D-911765A6A90E}" type="presParOf" srcId="{7E81B922-C151-4174-A880-E0ABA361E5EB}" destId="{C18038B6-8758-4CC3-B19D-1443FBD87EA0}" srcOrd="1" destOrd="0" presId="urn:microsoft.com/office/officeart/2018/2/layout/IconVerticalSolidList"/>
    <dgm:cxn modelId="{771895B1-B57B-4944-A07A-0959CC552F1D}" type="presParOf" srcId="{7E81B922-C151-4174-A880-E0ABA361E5EB}" destId="{DB3E40F4-A5CA-488D-B217-DC9DE3B2E1F1}" srcOrd="2" destOrd="0" presId="urn:microsoft.com/office/officeart/2018/2/layout/IconVerticalSolidList"/>
    <dgm:cxn modelId="{43263400-33AF-42CB-AC31-561680D7D07D}" type="presParOf" srcId="{7E81B922-C151-4174-A880-E0ABA361E5EB}" destId="{F5EC8CF7-1886-4FF1-A57A-63726789DB2F}" srcOrd="3" destOrd="0" presId="urn:microsoft.com/office/officeart/2018/2/layout/IconVerticalSolidList"/>
    <dgm:cxn modelId="{C8D76CD6-2501-46AC-8A83-C1DC24E3D8E3}" type="presParOf" srcId="{3432E2D7-05B8-40E1-A520-14040CC14B49}" destId="{65298728-BCA3-4EE0-9724-E4F546DCE18D}" srcOrd="5" destOrd="0" presId="urn:microsoft.com/office/officeart/2018/2/layout/IconVerticalSolidList"/>
    <dgm:cxn modelId="{277FB9C6-F4BD-4554-B2FA-CEC610731C16}" type="presParOf" srcId="{3432E2D7-05B8-40E1-A520-14040CC14B49}" destId="{FA84B18C-2A69-4508-B795-7982B225A29F}" srcOrd="6" destOrd="0" presId="urn:microsoft.com/office/officeart/2018/2/layout/IconVerticalSolidList"/>
    <dgm:cxn modelId="{C78C5B60-1DA4-4B61-9998-1CD780DD060B}" type="presParOf" srcId="{FA84B18C-2A69-4508-B795-7982B225A29F}" destId="{49FD2082-9D63-44AC-85BE-071FD62FF286}" srcOrd="0" destOrd="0" presId="urn:microsoft.com/office/officeart/2018/2/layout/IconVerticalSolidList"/>
    <dgm:cxn modelId="{DFA2A4A6-EB6F-464F-9D7A-BA5E925CEEE0}" type="presParOf" srcId="{FA84B18C-2A69-4508-B795-7982B225A29F}" destId="{7FDD8656-A42D-4FA4-832C-D3BFAF5CE666}" srcOrd="1" destOrd="0" presId="urn:microsoft.com/office/officeart/2018/2/layout/IconVerticalSolidList"/>
    <dgm:cxn modelId="{AAE2ECF6-11CD-46FE-9C03-54192B43BE34}" type="presParOf" srcId="{FA84B18C-2A69-4508-B795-7982B225A29F}" destId="{47F579BD-1A87-4604-A74F-25D4786B658D}" srcOrd="2" destOrd="0" presId="urn:microsoft.com/office/officeart/2018/2/layout/IconVerticalSolidList"/>
    <dgm:cxn modelId="{A6CE46BB-618D-40A2-8EBC-D84D4900F637}" type="presParOf" srcId="{FA84B18C-2A69-4508-B795-7982B225A29F}" destId="{B62DF637-25A1-455D-8FB4-A57679A411E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1D8B35-A1BE-4B8D-A2C5-702D4C5F0B2C}"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C975452-4C6E-40AA-8B78-2FB846A0ED1D}">
      <dgm:prSet/>
      <dgm:spPr/>
      <dgm:t>
        <a:bodyPr/>
        <a:lstStyle/>
        <a:p>
          <a:r>
            <a:rPr lang="zh-CN"/>
            <a:t>弗洛伊德之后，一批学者继续研究和发展精神分析理论，代表人物包括阿德勒、荣格、霍妮、埃里克森、克莱恩、温尼科特等等</a:t>
          </a:r>
          <a:endParaRPr lang="en-US"/>
        </a:p>
      </dgm:t>
    </dgm:pt>
    <dgm:pt modelId="{0C69397D-9627-4C3D-AA59-4F50A5518EBA}" type="parTrans" cxnId="{86334C36-14C8-440E-9117-EE1EB98EBC65}">
      <dgm:prSet/>
      <dgm:spPr/>
      <dgm:t>
        <a:bodyPr/>
        <a:lstStyle/>
        <a:p>
          <a:endParaRPr lang="en-US"/>
        </a:p>
      </dgm:t>
    </dgm:pt>
    <dgm:pt modelId="{0E736847-97D9-47E2-B277-923A876B6D0C}" type="sibTrans" cxnId="{86334C36-14C8-440E-9117-EE1EB98EBC65}">
      <dgm:prSet/>
      <dgm:spPr/>
      <dgm:t>
        <a:bodyPr/>
        <a:lstStyle/>
        <a:p>
          <a:endParaRPr lang="en-US"/>
        </a:p>
      </dgm:t>
    </dgm:pt>
    <dgm:pt modelId="{590FAD87-E2AD-4E39-90A4-2E99D37263C3}">
      <dgm:prSet/>
      <dgm:spPr/>
      <dgm:t>
        <a:bodyPr/>
        <a:lstStyle/>
        <a:p>
          <a:r>
            <a:rPr lang="zh-CN"/>
            <a:t>在研究方法上，他们与弗洛伊德类似，主要依赖于临床观察、自我分析、以及个人思辨</a:t>
          </a:r>
          <a:endParaRPr lang="en-US"/>
        </a:p>
      </dgm:t>
    </dgm:pt>
    <dgm:pt modelId="{FF37C385-0D37-46D1-BBC6-7C04C5488A89}" type="parTrans" cxnId="{FDDEC296-F390-4B3E-A696-6A047B2B1833}">
      <dgm:prSet/>
      <dgm:spPr/>
      <dgm:t>
        <a:bodyPr/>
        <a:lstStyle/>
        <a:p>
          <a:endParaRPr lang="en-US"/>
        </a:p>
      </dgm:t>
    </dgm:pt>
    <dgm:pt modelId="{7185C366-65D2-41FF-A60E-4308992A798D}" type="sibTrans" cxnId="{FDDEC296-F390-4B3E-A696-6A047B2B1833}">
      <dgm:prSet/>
      <dgm:spPr/>
      <dgm:t>
        <a:bodyPr/>
        <a:lstStyle/>
        <a:p>
          <a:endParaRPr lang="en-US"/>
        </a:p>
      </dgm:t>
    </dgm:pt>
    <dgm:pt modelId="{713F6C57-62C8-4FBE-BB82-FA43F8D7C375}" type="pres">
      <dgm:prSet presAssocID="{CB1D8B35-A1BE-4B8D-A2C5-702D4C5F0B2C}" presName="root" presStyleCnt="0">
        <dgm:presLayoutVars>
          <dgm:dir/>
          <dgm:resizeHandles val="exact"/>
        </dgm:presLayoutVars>
      </dgm:prSet>
      <dgm:spPr/>
    </dgm:pt>
    <dgm:pt modelId="{D01B6606-ACE8-4C96-9B00-B8C3955AFD1B}" type="pres">
      <dgm:prSet presAssocID="{8C975452-4C6E-40AA-8B78-2FB846A0ED1D}" presName="compNode" presStyleCnt="0"/>
      <dgm:spPr/>
    </dgm:pt>
    <dgm:pt modelId="{1EB0EFAA-7A39-4A4D-A4B5-558C1BC74BA2}" type="pres">
      <dgm:prSet presAssocID="{8C975452-4C6E-40AA-8B78-2FB846A0ED1D}" presName="bgRect" presStyleLbl="bgShp" presStyleIdx="0" presStyleCnt="2"/>
      <dgm:spPr/>
    </dgm:pt>
    <dgm:pt modelId="{4543C5E3-8BDB-476F-9DE0-B302359420D5}" type="pres">
      <dgm:prSet presAssocID="{8C975452-4C6E-40AA-8B78-2FB846A0ED1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FBDBBA18-D83B-4994-822F-6518871C431B}" type="pres">
      <dgm:prSet presAssocID="{8C975452-4C6E-40AA-8B78-2FB846A0ED1D}" presName="spaceRect" presStyleCnt="0"/>
      <dgm:spPr/>
    </dgm:pt>
    <dgm:pt modelId="{BED0E4E6-B232-43F4-9304-1BEE5040A054}" type="pres">
      <dgm:prSet presAssocID="{8C975452-4C6E-40AA-8B78-2FB846A0ED1D}" presName="parTx" presStyleLbl="revTx" presStyleIdx="0" presStyleCnt="2">
        <dgm:presLayoutVars>
          <dgm:chMax val="0"/>
          <dgm:chPref val="0"/>
        </dgm:presLayoutVars>
      </dgm:prSet>
      <dgm:spPr/>
    </dgm:pt>
    <dgm:pt modelId="{55D66E31-26D5-4443-B9C6-385F140905BA}" type="pres">
      <dgm:prSet presAssocID="{0E736847-97D9-47E2-B277-923A876B6D0C}" presName="sibTrans" presStyleCnt="0"/>
      <dgm:spPr/>
    </dgm:pt>
    <dgm:pt modelId="{CC2B012A-64FF-407D-89E3-58F60EBB0007}" type="pres">
      <dgm:prSet presAssocID="{590FAD87-E2AD-4E39-90A4-2E99D37263C3}" presName="compNode" presStyleCnt="0"/>
      <dgm:spPr/>
    </dgm:pt>
    <dgm:pt modelId="{BC682F35-29B1-4D63-BCBA-7A77686D3C9E}" type="pres">
      <dgm:prSet presAssocID="{590FAD87-E2AD-4E39-90A4-2E99D37263C3}" presName="bgRect" presStyleLbl="bgShp" presStyleIdx="1" presStyleCnt="2"/>
      <dgm:spPr/>
    </dgm:pt>
    <dgm:pt modelId="{A4F5F546-F849-499C-82E1-D4C06350FF2A}" type="pres">
      <dgm:prSet presAssocID="{590FAD87-E2AD-4E39-90A4-2E99D37263C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1578AD22-8788-4656-A2EA-1E8C91286289}" type="pres">
      <dgm:prSet presAssocID="{590FAD87-E2AD-4E39-90A4-2E99D37263C3}" presName="spaceRect" presStyleCnt="0"/>
      <dgm:spPr/>
    </dgm:pt>
    <dgm:pt modelId="{7E40316E-1CBB-4613-9C57-B55E79BAD695}" type="pres">
      <dgm:prSet presAssocID="{590FAD87-E2AD-4E39-90A4-2E99D37263C3}" presName="parTx" presStyleLbl="revTx" presStyleIdx="1" presStyleCnt="2">
        <dgm:presLayoutVars>
          <dgm:chMax val="0"/>
          <dgm:chPref val="0"/>
        </dgm:presLayoutVars>
      </dgm:prSet>
      <dgm:spPr/>
    </dgm:pt>
  </dgm:ptLst>
  <dgm:cxnLst>
    <dgm:cxn modelId="{86334C36-14C8-440E-9117-EE1EB98EBC65}" srcId="{CB1D8B35-A1BE-4B8D-A2C5-702D4C5F0B2C}" destId="{8C975452-4C6E-40AA-8B78-2FB846A0ED1D}" srcOrd="0" destOrd="0" parTransId="{0C69397D-9627-4C3D-AA59-4F50A5518EBA}" sibTransId="{0E736847-97D9-47E2-B277-923A876B6D0C}"/>
    <dgm:cxn modelId="{D9012044-1A74-41C5-B2E8-F6A5859AAFD9}" type="presOf" srcId="{CB1D8B35-A1BE-4B8D-A2C5-702D4C5F0B2C}" destId="{713F6C57-62C8-4FBE-BB82-FA43F8D7C375}" srcOrd="0" destOrd="0" presId="urn:microsoft.com/office/officeart/2018/2/layout/IconVerticalSolidList"/>
    <dgm:cxn modelId="{2A4DE045-E371-4096-9807-817589B8E0D0}" type="presOf" srcId="{590FAD87-E2AD-4E39-90A4-2E99D37263C3}" destId="{7E40316E-1CBB-4613-9C57-B55E79BAD695}" srcOrd="0" destOrd="0" presId="urn:microsoft.com/office/officeart/2018/2/layout/IconVerticalSolidList"/>
    <dgm:cxn modelId="{FDDEC296-F390-4B3E-A696-6A047B2B1833}" srcId="{CB1D8B35-A1BE-4B8D-A2C5-702D4C5F0B2C}" destId="{590FAD87-E2AD-4E39-90A4-2E99D37263C3}" srcOrd="1" destOrd="0" parTransId="{FF37C385-0D37-46D1-BBC6-7C04C5488A89}" sibTransId="{7185C366-65D2-41FF-A60E-4308992A798D}"/>
    <dgm:cxn modelId="{C696FACE-029B-492A-A07C-B33635B11A40}" type="presOf" srcId="{8C975452-4C6E-40AA-8B78-2FB846A0ED1D}" destId="{BED0E4E6-B232-43F4-9304-1BEE5040A054}" srcOrd="0" destOrd="0" presId="urn:microsoft.com/office/officeart/2018/2/layout/IconVerticalSolidList"/>
    <dgm:cxn modelId="{D6F64B31-6F7C-48D3-BA44-42BC1B49079F}" type="presParOf" srcId="{713F6C57-62C8-4FBE-BB82-FA43F8D7C375}" destId="{D01B6606-ACE8-4C96-9B00-B8C3955AFD1B}" srcOrd="0" destOrd="0" presId="urn:microsoft.com/office/officeart/2018/2/layout/IconVerticalSolidList"/>
    <dgm:cxn modelId="{2AA09465-1CBE-4782-9672-8CBEEC131A1F}" type="presParOf" srcId="{D01B6606-ACE8-4C96-9B00-B8C3955AFD1B}" destId="{1EB0EFAA-7A39-4A4D-A4B5-558C1BC74BA2}" srcOrd="0" destOrd="0" presId="urn:microsoft.com/office/officeart/2018/2/layout/IconVerticalSolidList"/>
    <dgm:cxn modelId="{BA91D57C-AB38-4F23-B7E4-876ED75F8BCE}" type="presParOf" srcId="{D01B6606-ACE8-4C96-9B00-B8C3955AFD1B}" destId="{4543C5E3-8BDB-476F-9DE0-B302359420D5}" srcOrd="1" destOrd="0" presId="urn:microsoft.com/office/officeart/2018/2/layout/IconVerticalSolidList"/>
    <dgm:cxn modelId="{4B965207-9E22-4BB8-98C2-F2B1552C0F3A}" type="presParOf" srcId="{D01B6606-ACE8-4C96-9B00-B8C3955AFD1B}" destId="{FBDBBA18-D83B-4994-822F-6518871C431B}" srcOrd="2" destOrd="0" presId="urn:microsoft.com/office/officeart/2018/2/layout/IconVerticalSolidList"/>
    <dgm:cxn modelId="{C74ACC3A-9F50-461A-A556-2CA92C210C02}" type="presParOf" srcId="{D01B6606-ACE8-4C96-9B00-B8C3955AFD1B}" destId="{BED0E4E6-B232-43F4-9304-1BEE5040A054}" srcOrd="3" destOrd="0" presId="urn:microsoft.com/office/officeart/2018/2/layout/IconVerticalSolidList"/>
    <dgm:cxn modelId="{4756CC13-ACC5-4912-BFA1-1760759ABF6B}" type="presParOf" srcId="{713F6C57-62C8-4FBE-BB82-FA43F8D7C375}" destId="{55D66E31-26D5-4443-B9C6-385F140905BA}" srcOrd="1" destOrd="0" presId="urn:microsoft.com/office/officeart/2018/2/layout/IconVerticalSolidList"/>
    <dgm:cxn modelId="{8F27D293-703E-4CEE-A85E-D43F37961F7B}" type="presParOf" srcId="{713F6C57-62C8-4FBE-BB82-FA43F8D7C375}" destId="{CC2B012A-64FF-407D-89E3-58F60EBB0007}" srcOrd="2" destOrd="0" presId="urn:microsoft.com/office/officeart/2018/2/layout/IconVerticalSolidList"/>
    <dgm:cxn modelId="{D323B039-95F4-4C58-ACC5-07E21CE5F190}" type="presParOf" srcId="{CC2B012A-64FF-407D-89E3-58F60EBB0007}" destId="{BC682F35-29B1-4D63-BCBA-7A77686D3C9E}" srcOrd="0" destOrd="0" presId="urn:microsoft.com/office/officeart/2018/2/layout/IconVerticalSolidList"/>
    <dgm:cxn modelId="{5B850E8E-EC91-4706-85DF-4856A926611B}" type="presParOf" srcId="{CC2B012A-64FF-407D-89E3-58F60EBB0007}" destId="{A4F5F546-F849-499C-82E1-D4C06350FF2A}" srcOrd="1" destOrd="0" presId="urn:microsoft.com/office/officeart/2018/2/layout/IconVerticalSolidList"/>
    <dgm:cxn modelId="{CEA30611-03EA-4B86-9CF0-DBCAB1589642}" type="presParOf" srcId="{CC2B012A-64FF-407D-89E3-58F60EBB0007}" destId="{1578AD22-8788-4656-A2EA-1E8C91286289}" srcOrd="2" destOrd="0" presId="urn:microsoft.com/office/officeart/2018/2/layout/IconVerticalSolidList"/>
    <dgm:cxn modelId="{485CC341-7613-437A-BB29-9DA4E4298999}" type="presParOf" srcId="{CC2B012A-64FF-407D-89E3-58F60EBB0007}" destId="{7E40316E-1CBB-4613-9C57-B55E79BAD69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C11934-0FFD-41A9-AD1C-62DF65FD7EC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50EB46E-0C3C-46A2-B268-EC195C470326}">
      <dgm:prSet/>
      <dgm:spPr/>
      <dgm:t>
        <a:bodyPr/>
        <a:lstStyle/>
        <a:p>
          <a:r>
            <a:rPr lang="en-US"/>
            <a:t>1.</a:t>
          </a:r>
          <a:r>
            <a:rPr lang="zh-CN"/>
            <a:t>许多心理活动都是无意识的，对人们的生活产生了重要影响</a:t>
          </a:r>
          <a:endParaRPr lang="en-US"/>
        </a:p>
      </dgm:t>
    </dgm:pt>
    <dgm:pt modelId="{8F02C96A-77DC-4074-A835-38F184EC16F9}" type="parTrans" cxnId="{FE49D118-EC23-47CE-9222-1C4DD9D95246}">
      <dgm:prSet/>
      <dgm:spPr/>
      <dgm:t>
        <a:bodyPr/>
        <a:lstStyle/>
        <a:p>
          <a:endParaRPr lang="en-US"/>
        </a:p>
      </dgm:t>
    </dgm:pt>
    <dgm:pt modelId="{80ECBB0F-6877-4606-A2BD-76F69E000F87}" type="sibTrans" cxnId="{FE49D118-EC23-47CE-9222-1C4DD9D95246}">
      <dgm:prSet/>
      <dgm:spPr/>
      <dgm:t>
        <a:bodyPr/>
        <a:lstStyle/>
        <a:p>
          <a:endParaRPr lang="en-US"/>
        </a:p>
      </dgm:t>
    </dgm:pt>
    <dgm:pt modelId="{BDE67420-02FB-4F36-949D-0BA713606AE7}">
      <dgm:prSet/>
      <dgm:spPr/>
      <dgm:t>
        <a:bodyPr/>
        <a:lstStyle/>
        <a:p>
          <a:r>
            <a:rPr lang="en-US"/>
            <a:t>2.</a:t>
          </a:r>
          <a:r>
            <a:rPr lang="zh-CN"/>
            <a:t>行为通常反映了不同心理过程，如情绪、动机、思维之间的冲突</a:t>
          </a:r>
          <a:endParaRPr lang="en-US"/>
        </a:p>
      </dgm:t>
    </dgm:pt>
    <dgm:pt modelId="{56F08192-6AA0-4D54-B47E-BFCA1D96B9C3}" type="parTrans" cxnId="{D3FD4131-E98F-43E7-A425-CB1E38D22370}">
      <dgm:prSet/>
      <dgm:spPr/>
      <dgm:t>
        <a:bodyPr/>
        <a:lstStyle/>
        <a:p>
          <a:endParaRPr lang="en-US"/>
        </a:p>
      </dgm:t>
    </dgm:pt>
    <dgm:pt modelId="{29DA3F42-EDE3-4E09-8FDD-2A85E0140B27}" type="sibTrans" cxnId="{D3FD4131-E98F-43E7-A425-CB1E38D22370}">
      <dgm:prSet/>
      <dgm:spPr/>
      <dgm:t>
        <a:bodyPr/>
        <a:lstStyle/>
        <a:p>
          <a:endParaRPr lang="en-US"/>
        </a:p>
      </dgm:t>
    </dgm:pt>
    <dgm:pt modelId="{42608368-6CF2-4B3E-82C5-C432526C42C6}">
      <dgm:prSet/>
      <dgm:spPr/>
      <dgm:t>
        <a:bodyPr/>
        <a:lstStyle/>
        <a:p>
          <a:r>
            <a:rPr lang="en-US"/>
            <a:t>3.</a:t>
          </a:r>
          <a:r>
            <a:rPr lang="zh-CN"/>
            <a:t>童年时期的重大事件会影响成年后的人格，尤其是与人际关系有关的部分</a:t>
          </a:r>
          <a:endParaRPr lang="en-US"/>
        </a:p>
      </dgm:t>
    </dgm:pt>
    <dgm:pt modelId="{A6345A82-636D-4B81-9992-8D6B1F8D2E07}" type="parTrans" cxnId="{6BB204BC-B033-4FC2-BD7D-66E73BE653BC}">
      <dgm:prSet/>
      <dgm:spPr/>
      <dgm:t>
        <a:bodyPr/>
        <a:lstStyle/>
        <a:p>
          <a:endParaRPr lang="en-US"/>
        </a:p>
      </dgm:t>
    </dgm:pt>
    <dgm:pt modelId="{422E704F-7268-4A3E-8B32-D1A42C6EF75F}" type="sibTrans" cxnId="{6BB204BC-B033-4FC2-BD7D-66E73BE653BC}">
      <dgm:prSet/>
      <dgm:spPr/>
      <dgm:t>
        <a:bodyPr/>
        <a:lstStyle/>
        <a:p>
          <a:endParaRPr lang="en-US"/>
        </a:p>
      </dgm:t>
    </dgm:pt>
    <dgm:pt modelId="{ED5DD0A7-9130-4D3C-A89C-CFC980233D6C}">
      <dgm:prSet/>
      <dgm:spPr/>
      <dgm:t>
        <a:bodyPr/>
        <a:lstStyle/>
        <a:p>
          <a:r>
            <a:rPr lang="en-US"/>
            <a:t>4.</a:t>
          </a:r>
          <a:r>
            <a:rPr lang="zh-CN"/>
            <a:t>与重要他人（如父母）的关系会塑造我们关于自我和人际关系的心理表征，进而影响到我们与他人的互动</a:t>
          </a:r>
          <a:endParaRPr lang="en-US"/>
        </a:p>
      </dgm:t>
    </dgm:pt>
    <dgm:pt modelId="{223B4DD9-A4A9-49A3-90A5-C1F1D9DF9EB3}" type="parTrans" cxnId="{1C401A05-E196-40D6-A91B-257FD2AFCB61}">
      <dgm:prSet/>
      <dgm:spPr/>
      <dgm:t>
        <a:bodyPr/>
        <a:lstStyle/>
        <a:p>
          <a:endParaRPr lang="en-US"/>
        </a:p>
      </dgm:t>
    </dgm:pt>
    <dgm:pt modelId="{3B458C6C-5F10-440D-96F9-C8384378B33E}" type="sibTrans" cxnId="{1C401A05-E196-40D6-A91B-257FD2AFCB61}">
      <dgm:prSet/>
      <dgm:spPr/>
      <dgm:t>
        <a:bodyPr/>
        <a:lstStyle/>
        <a:p>
          <a:endParaRPr lang="en-US"/>
        </a:p>
      </dgm:t>
    </dgm:pt>
    <dgm:pt modelId="{AD9AD9F1-15DF-471A-90D8-B577B40D77E5}">
      <dgm:prSet/>
      <dgm:spPr/>
      <dgm:t>
        <a:bodyPr/>
        <a:lstStyle/>
        <a:p>
          <a:r>
            <a:rPr lang="en-US"/>
            <a:t>5.</a:t>
          </a:r>
          <a:r>
            <a:rPr lang="zh-CN"/>
            <a:t>心理发展包括了从不规律、不成熟的以自我为中心的状态过渡到有规律的、成熟的状态的转变，期间人际关系变得越来越重要</a:t>
          </a:r>
          <a:endParaRPr lang="en-US"/>
        </a:p>
      </dgm:t>
    </dgm:pt>
    <dgm:pt modelId="{9DD65B32-4FA3-47AC-9E90-34459E2A5140}" type="parTrans" cxnId="{AC0A15F6-AC84-4B02-BA85-D23F24B1D5F4}">
      <dgm:prSet/>
      <dgm:spPr/>
      <dgm:t>
        <a:bodyPr/>
        <a:lstStyle/>
        <a:p>
          <a:endParaRPr lang="en-US"/>
        </a:p>
      </dgm:t>
    </dgm:pt>
    <dgm:pt modelId="{71772EB6-4037-425F-8888-4D2DAFE31C32}" type="sibTrans" cxnId="{AC0A15F6-AC84-4B02-BA85-D23F24B1D5F4}">
      <dgm:prSet/>
      <dgm:spPr/>
      <dgm:t>
        <a:bodyPr/>
        <a:lstStyle/>
        <a:p>
          <a:endParaRPr lang="en-US"/>
        </a:p>
      </dgm:t>
    </dgm:pt>
    <dgm:pt modelId="{551A7228-E239-411E-99C8-E9BC4C313CF4}" type="pres">
      <dgm:prSet presAssocID="{23C11934-0FFD-41A9-AD1C-62DF65FD7EC2}" presName="root" presStyleCnt="0">
        <dgm:presLayoutVars>
          <dgm:dir/>
          <dgm:resizeHandles val="exact"/>
        </dgm:presLayoutVars>
      </dgm:prSet>
      <dgm:spPr/>
    </dgm:pt>
    <dgm:pt modelId="{D5215874-0FE6-4638-9021-50B7C6041ED4}" type="pres">
      <dgm:prSet presAssocID="{450EB46E-0C3C-46A2-B268-EC195C470326}" presName="compNode" presStyleCnt="0"/>
      <dgm:spPr/>
    </dgm:pt>
    <dgm:pt modelId="{4BE3D846-8F36-4977-9556-76E6C364E239}" type="pres">
      <dgm:prSet presAssocID="{450EB46E-0C3C-46A2-B268-EC195C470326}" presName="bgRect" presStyleLbl="bgShp" presStyleIdx="0" presStyleCnt="5"/>
      <dgm:spPr/>
    </dgm:pt>
    <dgm:pt modelId="{6709E8A7-BCDE-4109-B50D-AC4B3CBF4539}" type="pres">
      <dgm:prSet presAssocID="{450EB46E-0C3C-46A2-B268-EC195C47032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lth"/>
        </a:ext>
      </dgm:extLst>
    </dgm:pt>
    <dgm:pt modelId="{5E73C9AA-9586-404F-A6F7-4F8AA3BE5071}" type="pres">
      <dgm:prSet presAssocID="{450EB46E-0C3C-46A2-B268-EC195C470326}" presName="spaceRect" presStyleCnt="0"/>
      <dgm:spPr/>
    </dgm:pt>
    <dgm:pt modelId="{7DEA8D93-9AA7-4263-BA3F-26F822D68309}" type="pres">
      <dgm:prSet presAssocID="{450EB46E-0C3C-46A2-B268-EC195C470326}" presName="parTx" presStyleLbl="revTx" presStyleIdx="0" presStyleCnt="5">
        <dgm:presLayoutVars>
          <dgm:chMax val="0"/>
          <dgm:chPref val="0"/>
        </dgm:presLayoutVars>
      </dgm:prSet>
      <dgm:spPr/>
    </dgm:pt>
    <dgm:pt modelId="{1829DBC3-D06D-45CF-B65C-8E26DFBFA6FA}" type="pres">
      <dgm:prSet presAssocID="{80ECBB0F-6877-4606-A2BD-76F69E000F87}" presName="sibTrans" presStyleCnt="0"/>
      <dgm:spPr/>
    </dgm:pt>
    <dgm:pt modelId="{51FAF57F-226B-490D-91F6-E2060A649E91}" type="pres">
      <dgm:prSet presAssocID="{BDE67420-02FB-4F36-949D-0BA713606AE7}" presName="compNode" presStyleCnt="0"/>
      <dgm:spPr/>
    </dgm:pt>
    <dgm:pt modelId="{28B8AB12-E7D1-4CDC-9BFA-AC2FB7525D87}" type="pres">
      <dgm:prSet presAssocID="{BDE67420-02FB-4F36-949D-0BA713606AE7}" presName="bgRect" presStyleLbl="bgShp" presStyleIdx="1" presStyleCnt="5"/>
      <dgm:spPr/>
    </dgm:pt>
    <dgm:pt modelId="{9FF05D82-C7C6-4DAA-A1B6-F4D9FEBD501A}" type="pres">
      <dgm:prSet presAssocID="{BDE67420-02FB-4F36-949D-0BA713606AE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2FB656FF-E90F-481D-A0AD-E56EA8B71810}" type="pres">
      <dgm:prSet presAssocID="{BDE67420-02FB-4F36-949D-0BA713606AE7}" presName="spaceRect" presStyleCnt="0"/>
      <dgm:spPr/>
    </dgm:pt>
    <dgm:pt modelId="{B991F93E-E378-46DA-A76B-3C437C45AB48}" type="pres">
      <dgm:prSet presAssocID="{BDE67420-02FB-4F36-949D-0BA713606AE7}" presName="parTx" presStyleLbl="revTx" presStyleIdx="1" presStyleCnt="5">
        <dgm:presLayoutVars>
          <dgm:chMax val="0"/>
          <dgm:chPref val="0"/>
        </dgm:presLayoutVars>
      </dgm:prSet>
      <dgm:spPr/>
    </dgm:pt>
    <dgm:pt modelId="{1DCEF17C-6343-4D3D-A933-DBC3C5F0623F}" type="pres">
      <dgm:prSet presAssocID="{29DA3F42-EDE3-4E09-8FDD-2A85E0140B27}" presName="sibTrans" presStyleCnt="0"/>
      <dgm:spPr/>
    </dgm:pt>
    <dgm:pt modelId="{E7984B05-B954-428E-8820-5A9918D64B2B}" type="pres">
      <dgm:prSet presAssocID="{42608368-6CF2-4B3E-82C5-C432526C42C6}" presName="compNode" presStyleCnt="0"/>
      <dgm:spPr/>
    </dgm:pt>
    <dgm:pt modelId="{C45FFB88-0A77-4319-A14A-4A7AB687A699}" type="pres">
      <dgm:prSet presAssocID="{42608368-6CF2-4B3E-82C5-C432526C42C6}" presName="bgRect" presStyleLbl="bgShp" presStyleIdx="2" presStyleCnt="5"/>
      <dgm:spPr/>
    </dgm:pt>
    <dgm:pt modelId="{338B9CD5-951C-4E08-8440-F8A93D604508}" type="pres">
      <dgm:prSet presAssocID="{42608368-6CF2-4B3E-82C5-C432526C42C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6B3FC502-5A28-4562-8BE7-5FF051BF3EFC}" type="pres">
      <dgm:prSet presAssocID="{42608368-6CF2-4B3E-82C5-C432526C42C6}" presName="spaceRect" presStyleCnt="0"/>
      <dgm:spPr/>
    </dgm:pt>
    <dgm:pt modelId="{7013D2A4-8C3C-423E-AAB8-52B4D230AD74}" type="pres">
      <dgm:prSet presAssocID="{42608368-6CF2-4B3E-82C5-C432526C42C6}" presName="parTx" presStyleLbl="revTx" presStyleIdx="2" presStyleCnt="5">
        <dgm:presLayoutVars>
          <dgm:chMax val="0"/>
          <dgm:chPref val="0"/>
        </dgm:presLayoutVars>
      </dgm:prSet>
      <dgm:spPr/>
    </dgm:pt>
    <dgm:pt modelId="{D88B1968-963E-404F-81A7-5B1447EB3DC7}" type="pres">
      <dgm:prSet presAssocID="{422E704F-7268-4A3E-8B32-D1A42C6EF75F}" presName="sibTrans" presStyleCnt="0"/>
      <dgm:spPr/>
    </dgm:pt>
    <dgm:pt modelId="{66114616-CEA5-4BBC-9CF6-7EA35A12B48E}" type="pres">
      <dgm:prSet presAssocID="{ED5DD0A7-9130-4D3C-A89C-CFC980233D6C}" presName="compNode" presStyleCnt="0"/>
      <dgm:spPr/>
    </dgm:pt>
    <dgm:pt modelId="{5A8D459B-253E-48EE-8C73-70FD5B56F694}" type="pres">
      <dgm:prSet presAssocID="{ED5DD0A7-9130-4D3C-A89C-CFC980233D6C}" presName="bgRect" presStyleLbl="bgShp" presStyleIdx="3" presStyleCnt="5"/>
      <dgm:spPr/>
    </dgm:pt>
    <dgm:pt modelId="{456E0097-D015-43EB-BC83-9483670C35CD}" type="pres">
      <dgm:prSet presAssocID="{ED5DD0A7-9130-4D3C-A89C-CFC980233D6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amily"/>
        </a:ext>
      </dgm:extLst>
    </dgm:pt>
    <dgm:pt modelId="{AF0EF8C0-0D25-47CC-B539-DFE4693FD147}" type="pres">
      <dgm:prSet presAssocID="{ED5DD0A7-9130-4D3C-A89C-CFC980233D6C}" presName="spaceRect" presStyleCnt="0"/>
      <dgm:spPr/>
    </dgm:pt>
    <dgm:pt modelId="{3B6353E4-2FF8-4616-8B17-29BD156E2B23}" type="pres">
      <dgm:prSet presAssocID="{ED5DD0A7-9130-4D3C-A89C-CFC980233D6C}" presName="parTx" presStyleLbl="revTx" presStyleIdx="3" presStyleCnt="5">
        <dgm:presLayoutVars>
          <dgm:chMax val="0"/>
          <dgm:chPref val="0"/>
        </dgm:presLayoutVars>
      </dgm:prSet>
      <dgm:spPr/>
    </dgm:pt>
    <dgm:pt modelId="{D91B97F8-6ECA-4EC9-B9B8-959384A6A4C5}" type="pres">
      <dgm:prSet presAssocID="{3B458C6C-5F10-440D-96F9-C8384378B33E}" presName="sibTrans" presStyleCnt="0"/>
      <dgm:spPr/>
    </dgm:pt>
    <dgm:pt modelId="{A34A1C65-9F4B-4BA6-BA10-A732CC43A8E1}" type="pres">
      <dgm:prSet presAssocID="{AD9AD9F1-15DF-471A-90D8-B577B40D77E5}" presName="compNode" presStyleCnt="0"/>
      <dgm:spPr/>
    </dgm:pt>
    <dgm:pt modelId="{AC2A5DEB-F09A-486B-9FFB-B8C2D84C0A8C}" type="pres">
      <dgm:prSet presAssocID="{AD9AD9F1-15DF-471A-90D8-B577B40D77E5}" presName="bgRect" presStyleLbl="bgShp" presStyleIdx="4" presStyleCnt="5"/>
      <dgm:spPr/>
    </dgm:pt>
    <dgm:pt modelId="{9F74550C-64E8-4464-96D6-4E804E152B7F}" type="pres">
      <dgm:prSet presAssocID="{AD9AD9F1-15DF-471A-90D8-B577B40D77E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lay"/>
        </a:ext>
      </dgm:extLst>
    </dgm:pt>
    <dgm:pt modelId="{1A2BC0D4-4C2F-4C2E-9EB4-1CD5F5D01E04}" type="pres">
      <dgm:prSet presAssocID="{AD9AD9F1-15DF-471A-90D8-B577B40D77E5}" presName="spaceRect" presStyleCnt="0"/>
      <dgm:spPr/>
    </dgm:pt>
    <dgm:pt modelId="{7066D50A-EDA5-4C25-B97E-93E8AD76E0FF}" type="pres">
      <dgm:prSet presAssocID="{AD9AD9F1-15DF-471A-90D8-B577B40D77E5}" presName="parTx" presStyleLbl="revTx" presStyleIdx="4" presStyleCnt="5">
        <dgm:presLayoutVars>
          <dgm:chMax val="0"/>
          <dgm:chPref val="0"/>
        </dgm:presLayoutVars>
      </dgm:prSet>
      <dgm:spPr/>
    </dgm:pt>
  </dgm:ptLst>
  <dgm:cxnLst>
    <dgm:cxn modelId="{1C401A05-E196-40D6-A91B-257FD2AFCB61}" srcId="{23C11934-0FFD-41A9-AD1C-62DF65FD7EC2}" destId="{ED5DD0A7-9130-4D3C-A89C-CFC980233D6C}" srcOrd="3" destOrd="0" parTransId="{223B4DD9-A4A9-49A3-90A5-C1F1D9DF9EB3}" sibTransId="{3B458C6C-5F10-440D-96F9-C8384378B33E}"/>
    <dgm:cxn modelId="{19BE7106-F041-4FBA-8D9D-D2B5FEC814BE}" type="presOf" srcId="{BDE67420-02FB-4F36-949D-0BA713606AE7}" destId="{B991F93E-E378-46DA-A76B-3C437C45AB48}" srcOrd="0" destOrd="0" presId="urn:microsoft.com/office/officeart/2018/2/layout/IconVerticalSolidList"/>
    <dgm:cxn modelId="{FE49D118-EC23-47CE-9222-1C4DD9D95246}" srcId="{23C11934-0FFD-41A9-AD1C-62DF65FD7EC2}" destId="{450EB46E-0C3C-46A2-B268-EC195C470326}" srcOrd="0" destOrd="0" parTransId="{8F02C96A-77DC-4074-A835-38F184EC16F9}" sibTransId="{80ECBB0F-6877-4606-A2BD-76F69E000F87}"/>
    <dgm:cxn modelId="{7C82A327-8AFB-4D06-BEC8-C2D2CDB11345}" type="presOf" srcId="{450EB46E-0C3C-46A2-B268-EC195C470326}" destId="{7DEA8D93-9AA7-4263-BA3F-26F822D68309}" srcOrd="0" destOrd="0" presId="urn:microsoft.com/office/officeart/2018/2/layout/IconVerticalSolidList"/>
    <dgm:cxn modelId="{D3FD4131-E98F-43E7-A425-CB1E38D22370}" srcId="{23C11934-0FFD-41A9-AD1C-62DF65FD7EC2}" destId="{BDE67420-02FB-4F36-949D-0BA713606AE7}" srcOrd="1" destOrd="0" parTransId="{56F08192-6AA0-4D54-B47E-BFCA1D96B9C3}" sibTransId="{29DA3F42-EDE3-4E09-8FDD-2A85E0140B27}"/>
    <dgm:cxn modelId="{508AA668-4664-4A21-96CA-3CB7B2C04EA9}" type="presOf" srcId="{23C11934-0FFD-41A9-AD1C-62DF65FD7EC2}" destId="{551A7228-E239-411E-99C8-E9BC4C313CF4}" srcOrd="0" destOrd="0" presId="urn:microsoft.com/office/officeart/2018/2/layout/IconVerticalSolidList"/>
    <dgm:cxn modelId="{D6CD6F8F-416A-496F-99AE-42D99F0C5903}" type="presOf" srcId="{AD9AD9F1-15DF-471A-90D8-B577B40D77E5}" destId="{7066D50A-EDA5-4C25-B97E-93E8AD76E0FF}" srcOrd="0" destOrd="0" presId="urn:microsoft.com/office/officeart/2018/2/layout/IconVerticalSolidList"/>
    <dgm:cxn modelId="{8A2E77AC-B271-4263-838B-6D5DBD397AF4}" type="presOf" srcId="{ED5DD0A7-9130-4D3C-A89C-CFC980233D6C}" destId="{3B6353E4-2FF8-4616-8B17-29BD156E2B23}" srcOrd="0" destOrd="0" presId="urn:microsoft.com/office/officeart/2018/2/layout/IconVerticalSolidList"/>
    <dgm:cxn modelId="{6BB204BC-B033-4FC2-BD7D-66E73BE653BC}" srcId="{23C11934-0FFD-41A9-AD1C-62DF65FD7EC2}" destId="{42608368-6CF2-4B3E-82C5-C432526C42C6}" srcOrd="2" destOrd="0" parTransId="{A6345A82-636D-4B81-9992-8D6B1F8D2E07}" sibTransId="{422E704F-7268-4A3E-8B32-D1A42C6EF75F}"/>
    <dgm:cxn modelId="{8D3D92E5-D5A3-4ED9-B104-60BBBDA7C6F3}" type="presOf" srcId="{42608368-6CF2-4B3E-82C5-C432526C42C6}" destId="{7013D2A4-8C3C-423E-AAB8-52B4D230AD74}" srcOrd="0" destOrd="0" presId="urn:microsoft.com/office/officeart/2018/2/layout/IconVerticalSolidList"/>
    <dgm:cxn modelId="{AC0A15F6-AC84-4B02-BA85-D23F24B1D5F4}" srcId="{23C11934-0FFD-41A9-AD1C-62DF65FD7EC2}" destId="{AD9AD9F1-15DF-471A-90D8-B577B40D77E5}" srcOrd="4" destOrd="0" parTransId="{9DD65B32-4FA3-47AC-9E90-34459E2A5140}" sibTransId="{71772EB6-4037-425F-8888-4D2DAFE31C32}"/>
    <dgm:cxn modelId="{2D78B4D9-583B-451D-8E50-591A0E43712C}" type="presParOf" srcId="{551A7228-E239-411E-99C8-E9BC4C313CF4}" destId="{D5215874-0FE6-4638-9021-50B7C6041ED4}" srcOrd="0" destOrd="0" presId="urn:microsoft.com/office/officeart/2018/2/layout/IconVerticalSolidList"/>
    <dgm:cxn modelId="{8892B91F-9D55-4BC9-942B-10C17E32199D}" type="presParOf" srcId="{D5215874-0FE6-4638-9021-50B7C6041ED4}" destId="{4BE3D846-8F36-4977-9556-76E6C364E239}" srcOrd="0" destOrd="0" presId="urn:microsoft.com/office/officeart/2018/2/layout/IconVerticalSolidList"/>
    <dgm:cxn modelId="{032DF7FB-E455-4F39-B3C3-34BA3275A018}" type="presParOf" srcId="{D5215874-0FE6-4638-9021-50B7C6041ED4}" destId="{6709E8A7-BCDE-4109-B50D-AC4B3CBF4539}" srcOrd="1" destOrd="0" presId="urn:microsoft.com/office/officeart/2018/2/layout/IconVerticalSolidList"/>
    <dgm:cxn modelId="{4EECF74C-807E-4E4D-8984-A541ECAE7959}" type="presParOf" srcId="{D5215874-0FE6-4638-9021-50B7C6041ED4}" destId="{5E73C9AA-9586-404F-A6F7-4F8AA3BE5071}" srcOrd="2" destOrd="0" presId="urn:microsoft.com/office/officeart/2018/2/layout/IconVerticalSolidList"/>
    <dgm:cxn modelId="{41642598-68BA-4A48-B2C5-293808EBF284}" type="presParOf" srcId="{D5215874-0FE6-4638-9021-50B7C6041ED4}" destId="{7DEA8D93-9AA7-4263-BA3F-26F822D68309}" srcOrd="3" destOrd="0" presId="urn:microsoft.com/office/officeart/2018/2/layout/IconVerticalSolidList"/>
    <dgm:cxn modelId="{B8763283-D198-4EEE-9237-875A0FE0471F}" type="presParOf" srcId="{551A7228-E239-411E-99C8-E9BC4C313CF4}" destId="{1829DBC3-D06D-45CF-B65C-8E26DFBFA6FA}" srcOrd="1" destOrd="0" presId="urn:microsoft.com/office/officeart/2018/2/layout/IconVerticalSolidList"/>
    <dgm:cxn modelId="{71C28774-1DD5-4739-AE90-E7DEF0DA5892}" type="presParOf" srcId="{551A7228-E239-411E-99C8-E9BC4C313CF4}" destId="{51FAF57F-226B-490D-91F6-E2060A649E91}" srcOrd="2" destOrd="0" presId="urn:microsoft.com/office/officeart/2018/2/layout/IconVerticalSolidList"/>
    <dgm:cxn modelId="{F134CF7B-3476-41A4-90E1-F517F562192B}" type="presParOf" srcId="{51FAF57F-226B-490D-91F6-E2060A649E91}" destId="{28B8AB12-E7D1-4CDC-9BFA-AC2FB7525D87}" srcOrd="0" destOrd="0" presId="urn:microsoft.com/office/officeart/2018/2/layout/IconVerticalSolidList"/>
    <dgm:cxn modelId="{0B3E21C7-794C-4652-B812-37B213044AFC}" type="presParOf" srcId="{51FAF57F-226B-490D-91F6-E2060A649E91}" destId="{9FF05D82-C7C6-4DAA-A1B6-F4D9FEBD501A}" srcOrd="1" destOrd="0" presId="urn:microsoft.com/office/officeart/2018/2/layout/IconVerticalSolidList"/>
    <dgm:cxn modelId="{4B92093F-6C6E-41B8-9894-468F6B8ABCB2}" type="presParOf" srcId="{51FAF57F-226B-490D-91F6-E2060A649E91}" destId="{2FB656FF-E90F-481D-A0AD-E56EA8B71810}" srcOrd="2" destOrd="0" presId="urn:microsoft.com/office/officeart/2018/2/layout/IconVerticalSolidList"/>
    <dgm:cxn modelId="{12E812A2-0E5F-4207-8012-0865BBBE75F1}" type="presParOf" srcId="{51FAF57F-226B-490D-91F6-E2060A649E91}" destId="{B991F93E-E378-46DA-A76B-3C437C45AB48}" srcOrd="3" destOrd="0" presId="urn:microsoft.com/office/officeart/2018/2/layout/IconVerticalSolidList"/>
    <dgm:cxn modelId="{1CB5EE53-6992-452F-905B-193CFD175C0E}" type="presParOf" srcId="{551A7228-E239-411E-99C8-E9BC4C313CF4}" destId="{1DCEF17C-6343-4D3D-A933-DBC3C5F0623F}" srcOrd="3" destOrd="0" presId="urn:microsoft.com/office/officeart/2018/2/layout/IconVerticalSolidList"/>
    <dgm:cxn modelId="{D076EE27-58C4-4332-9C0D-CEFEDC1D3663}" type="presParOf" srcId="{551A7228-E239-411E-99C8-E9BC4C313CF4}" destId="{E7984B05-B954-428E-8820-5A9918D64B2B}" srcOrd="4" destOrd="0" presId="urn:microsoft.com/office/officeart/2018/2/layout/IconVerticalSolidList"/>
    <dgm:cxn modelId="{BFB777AB-5D4E-457F-8CFF-64DAA2270C64}" type="presParOf" srcId="{E7984B05-B954-428E-8820-5A9918D64B2B}" destId="{C45FFB88-0A77-4319-A14A-4A7AB687A699}" srcOrd="0" destOrd="0" presId="urn:microsoft.com/office/officeart/2018/2/layout/IconVerticalSolidList"/>
    <dgm:cxn modelId="{EADB9D9E-9FA3-4C2B-BA3F-2192E22BA10E}" type="presParOf" srcId="{E7984B05-B954-428E-8820-5A9918D64B2B}" destId="{338B9CD5-951C-4E08-8440-F8A93D604508}" srcOrd="1" destOrd="0" presId="urn:microsoft.com/office/officeart/2018/2/layout/IconVerticalSolidList"/>
    <dgm:cxn modelId="{B3E2FDC1-2AFB-425B-B35E-CCEE04D35FB4}" type="presParOf" srcId="{E7984B05-B954-428E-8820-5A9918D64B2B}" destId="{6B3FC502-5A28-4562-8BE7-5FF051BF3EFC}" srcOrd="2" destOrd="0" presId="urn:microsoft.com/office/officeart/2018/2/layout/IconVerticalSolidList"/>
    <dgm:cxn modelId="{AB7021C8-4183-40FF-B385-383FC79D6AED}" type="presParOf" srcId="{E7984B05-B954-428E-8820-5A9918D64B2B}" destId="{7013D2A4-8C3C-423E-AAB8-52B4D230AD74}" srcOrd="3" destOrd="0" presId="urn:microsoft.com/office/officeart/2018/2/layout/IconVerticalSolidList"/>
    <dgm:cxn modelId="{C2196E17-7E5C-4201-90B8-E582561C618F}" type="presParOf" srcId="{551A7228-E239-411E-99C8-E9BC4C313CF4}" destId="{D88B1968-963E-404F-81A7-5B1447EB3DC7}" srcOrd="5" destOrd="0" presId="urn:microsoft.com/office/officeart/2018/2/layout/IconVerticalSolidList"/>
    <dgm:cxn modelId="{CFC73194-D867-45B6-B687-49A6EE4BBF64}" type="presParOf" srcId="{551A7228-E239-411E-99C8-E9BC4C313CF4}" destId="{66114616-CEA5-4BBC-9CF6-7EA35A12B48E}" srcOrd="6" destOrd="0" presId="urn:microsoft.com/office/officeart/2018/2/layout/IconVerticalSolidList"/>
    <dgm:cxn modelId="{3F234AFF-FCF6-4C5B-9660-029823B17073}" type="presParOf" srcId="{66114616-CEA5-4BBC-9CF6-7EA35A12B48E}" destId="{5A8D459B-253E-48EE-8C73-70FD5B56F694}" srcOrd="0" destOrd="0" presId="urn:microsoft.com/office/officeart/2018/2/layout/IconVerticalSolidList"/>
    <dgm:cxn modelId="{B17FF698-2071-49AF-BBF2-015BCBC49311}" type="presParOf" srcId="{66114616-CEA5-4BBC-9CF6-7EA35A12B48E}" destId="{456E0097-D015-43EB-BC83-9483670C35CD}" srcOrd="1" destOrd="0" presId="urn:microsoft.com/office/officeart/2018/2/layout/IconVerticalSolidList"/>
    <dgm:cxn modelId="{834DD98E-5C56-447E-8F2C-C063F3B5EE02}" type="presParOf" srcId="{66114616-CEA5-4BBC-9CF6-7EA35A12B48E}" destId="{AF0EF8C0-0D25-47CC-B539-DFE4693FD147}" srcOrd="2" destOrd="0" presId="urn:microsoft.com/office/officeart/2018/2/layout/IconVerticalSolidList"/>
    <dgm:cxn modelId="{60D35E9B-D98C-4239-AD71-8C27E9DEA807}" type="presParOf" srcId="{66114616-CEA5-4BBC-9CF6-7EA35A12B48E}" destId="{3B6353E4-2FF8-4616-8B17-29BD156E2B23}" srcOrd="3" destOrd="0" presId="urn:microsoft.com/office/officeart/2018/2/layout/IconVerticalSolidList"/>
    <dgm:cxn modelId="{2A0EE101-3B84-4478-9C66-76E77754E57D}" type="presParOf" srcId="{551A7228-E239-411E-99C8-E9BC4C313CF4}" destId="{D91B97F8-6ECA-4EC9-B9B8-959384A6A4C5}" srcOrd="7" destOrd="0" presId="urn:microsoft.com/office/officeart/2018/2/layout/IconVerticalSolidList"/>
    <dgm:cxn modelId="{64B25878-0156-4456-8A28-09069ACF7F72}" type="presParOf" srcId="{551A7228-E239-411E-99C8-E9BC4C313CF4}" destId="{A34A1C65-9F4B-4BA6-BA10-A732CC43A8E1}" srcOrd="8" destOrd="0" presId="urn:microsoft.com/office/officeart/2018/2/layout/IconVerticalSolidList"/>
    <dgm:cxn modelId="{63006291-3391-4074-957A-DE0CFEAADB4B}" type="presParOf" srcId="{A34A1C65-9F4B-4BA6-BA10-A732CC43A8E1}" destId="{AC2A5DEB-F09A-486B-9FFB-B8C2D84C0A8C}" srcOrd="0" destOrd="0" presId="urn:microsoft.com/office/officeart/2018/2/layout/IconVerticalSolidList"/>
    <dgm:cxn modelId="{3A4F7D5A-79B5-4C82-AD4B-6449144B5D59}" type="presParOf" srcId="{A34A1C65-9F4B-4BA6-BA10-A732CC43A8E1}" destId="{9F74550C-64E8-4464-96D6-4E804E152B7F}" srcOrd="1" destOrd="0" presId="urn:microsoft.com/office/officeart/2018/2/layout/IconVerticalSolidList"/>
    <dgm:cxn modelId="{C57D5C16-CB44-42D9-8918-0FD083392A40}" type="presParOf" srcId="{A34A1C65-9F4B-4BA6-BA10-A732CC43A8E1}" destId="{1A2BC0D4-4C2F-4C2E-9EB4-1CD5F5D01E04}" srcOrd="2" destOrd="0" presId="urn:microsoft.com/office/officeart/2018/2/layout/IconVerticalSolidList"/>
    <dgm:cxn modelId="{BC7FC921-81A7-4826-BACB-D8D7AEDF0CBD}" type="presParOf" srcId="{A34A1C65-9F4B-4BA6-BA10-A732CC43A8E1}" destId="{7066D50A-EDA5-4C25-B97E-93E8AD76E0F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C2FBC5A-A0E7-465B-A31D-D921DC9D8A38}" type="doc">
      <dgm:prSet loTypeId="urn:microsoft.com/office/officeart/2016/7/layout/BasicLinearProcessNumbered" loCatId="process" qsTypeId="urn:microsoft.com/office/officeart/2005/8/quickstyle/simple1" qsCatId="simple" csTypeId="urn:microsoft.com/office/officeart/2005/8/colors/colorful5" csCatId="colorful"/>
      <dgm:spPr/>
      <dgm:t>
        <a:bodyPr/>
        <a:lstStyle/>
        <a:p>
          <a:endParaRPr lang="en-US"/>
        </a:p>
      </dgm:t>
    </dgm:pt>
    <dgm:pt modelId="{11E9001C-9CC8-47D3-B563-50D34455B11A}">
      <dgm:prSet/>
      <dgm:spPr/>
      <dgm:t>
        <a:bodyPr/>
        <a:lstStyle/>
        <a:p>
          <a:r>
            <a:rPr lang="zh-CN"/>
            <a:t>不像弗洛伊德那样强调性</a:t>
          </a:r>
          <a:endParaRPr lang="en-US"/>
        </a:p>
      </dgm:t>
    </dgm:pt>
    <dgm:pt modelId="{E331544B-9CC4-4557-BB56-C121DE16339C}" type="parTrans" cxnId="{D1767847-E71B-430D-983A-716D5A06C847}">
      <dgm:prSet/>
      <dgm:spPr/>
      <dgm:t>
        <a:bodyPr/>
        <a:lstStyle/>
        <a:p>
          <a:endParaRPr lang="en-US"/>
        </a:p>
      </dgm:t>
    </dgm:pt>
    <dgm:pt modelId="{069436B9-CBE1-4061-B52D-085E1468B96E}" type="sibTrans" cxnId="{D1767847-E71B-430D-983A-716D5A06C847}">
      <dgm:prSet phldrT="1" phldr="0"/>
      <dgm:spPr/>
      <dgm:t>
        <a:bodyPr/>
        <a:lstStyle/>
        <a:p>
          <a:r>
            <a:rPr lang="en-US"/>
            <a:t>1</a:t>
          </a:r>
        </a:p>
      </dgm:t>
    </dgm:pt>
    <dgm:pt modelId="{F883D01A-2F00-45C4-ACD4-B90DE8163106}">
      <dgm:prSet/>
      <dgm:spPr/>
      <dgm:t>
        <a:bodyPr/>
        <a:lstStyle/>
        <a:p>
          <a:r>
            <a:rPr lang="zh-CN" dirty="0"/>
            <a:t>不再强调力比多是一种带有性色彩的思想和行为的原动力，而是将其解读为一种指向生命和创造的一般动机</a:t>
          </a:r>
          <a:endParaRPr lang="en-US" dirty="0"/>
        </a:p>
      </dgm:t>
    </dgm:pt>
    <dgm:pt modelId="{D4242431-910A-4C18-AF75-445801D4E84A}" type="parTrans" cxnId="{B5B7AC02-9514-4B58-B2AA-22E4E05E6877}">
      <dgm:prSet/>
      <dgm:spPr/>
      <dgm:t>
        <a:bodyPr/>
        <a:lstStyle/>
        <a:p>
          <a:endParaRPr lang="en-US"/>
        </a:p>
      </dgm:t>
    </dgm:pt>
    <dgm:pt modelId="{47AB79E8-D575-45F2-83DA-9558D52792EE}" type="sibTrans" cxnId="{B5B7AC02-9514-4B58-B2AA-22E4E05E6877}">
      <dgm:prSet/>
      <dgm:spPr/>
      <dgm:t>
        <a:bodyPr/>
        <a:lstStyle/>
        <a:p>
          <a:endParaRPr lang="en-US"/>
        </a:p>
      </dgm:t>
    </dgm:pt>
    <dgm:pt modelId="{3C1A56DA-3B31-481A-8BB4-06D0484C623B}">
      <dgm:prSet/>
      <dgm:spPr/>
      <dgm:t>
        <a:bodyPr/>
        <a:lstStyle/>
        <a:p>
          <a:r>
            <a:rPr lang="zh-CN"/>
            <a:t>不再只强调无意识的过程，同时也关注有意识的过程</a:t>
          </a:r>
          <a:endParaRPr lang="en-US"/>
        </a:p>
      </dgm:t>
    </dgm:pt>
    <dgm:pt modelId="{23DD1544-BF59-4203-ABC2-2A944FD98F5A}" type="parTrans" cxnId="{6390756B-49F6-40E4-88BD-076EC23459F0}">
      <dgm:prSet/>
      <dgm:spPr/>
      <dgm:t>
        <a:bodyPr/>
        <a:lstStyle/>
        <a:p>
          <a:endParaRPr lang="en-US"/>
        </a:p>
      </dgm:t>
    </dgm:pt>
    <dgm:pt modelId="{CC926C98-3871-4DF6-82B8-E2A8A4AAF65F}" type="sibTrans" cxnId="{6390756B-49F6-40E4-88BD-076EC23459F0}">
      <dgm:prSet phldrT="2" phldr="0"/>
      <dgm:spPr/>
      <dgm:t>
        <a:bodyPr/>
        <a:lstStyle/>
        <a:p>
          <a:r>
            <a:rPr lang="en-US"/>
            <a:t>2</a:t>
          </a:r>
        </a:p>
      </dgm:t>
    </dgm:pt>
    <dgm:pt modelId="{C883135B-6FA6-4140-B54A-B7EC095B8BC0}">
      <dgm:prSet/>
      <dgm:spPr/>
      <dgm:t>
        <a:bodyPr/>
        <a:lstStyle/>
        <a:p>
          <a:r>
            <a:rPr lang="zh-CN"/>
            <a:t>不再强调本能的驱力和心理活动是心理不适的来源，而是更加关注人际关系</a:t>
          </a:r>
          <a:endParaRPr lang="en-US"/>
        </a:p>
      </dgm:t>
    </dgm:pt>
    <dgm:pt modelId="{83F5024E-8D58-4839-BEB9-2A5C9D48EFA4}" type="parTrans" cxnId="{22502120-5CFC-4BBF-B0AD-87F01C0154DE}">
      <dgm:prSet/>
      <dgm:spPr/>
      <dgm:t>
        <a:bodyPr/>
        <a:lstStyle/>
        <a:p>
          <a:endParaRPr lang="en-US"/>
        </a:p>
      </dgm:t>
    </dgm:pt>
    <dgm:pt modelId="{77D9F3B7-EE9C-4C76-ACEF-C411D087589B}" type="sibTrans" cxnId="{22502120-5CFC-4BBF-B0AD-87F01C0154DE}">
      <dgm:prSet phldrT="3" phldr="0"/>
      <dgm:spPr/>
      <dgm:t>
        <a:bodyPr/>
        <a:lstStyle/>
        <a:p>
          <a:r>
            <a:rPr lang="en-US"/>
            <a:t>3</a:t>
          </a:r>
        </a:p>
      </dgm:t>
    </dgm:pt>
    <dgm:pt modelId="{3EB1FF12-2FF7-408C-B70D-DCBBCA58373C}" type="pres">
      <dgm:prSet presAssocID="{1C2FBC5A-A0E7-465B-A31D-D921DC9D8A38}" presName="Name0" presStyleCnt="0">
        <dgm:presLayoutVars>
          <dgm:animLvl val="lvl"/>
          <dgm:resizeHandles val="exact"/>
        </dgm:presLayoutVars>
      </dgm:prSet>
      <dgm:spPr/>
    </dgm:pt>
    <dgm:pt modelId="{C6F0DA13-B3D4-4246-BC66-5D2ADBF17A49}" type="pres">
      <dgm:prSet presAssocID="{11E9001C-9CC8-47D3-B563-50D34455B11A}" presName="compositeNode" presStyleCnt="0">
        <dgm:presLayoutVars>
          <dgm:bulletEnabled val="1"/>
        </dgm:presLayoutVars>
      </dgm:prSet>
      <dgm:spPr/>
    </dgm:pt>
    <dgm:pt modelId="{6866C85A-1CEF-4043-A23C-23660D542B3D}" type="pres">
      <dgm:prSet presAssocID="{11E9001C-9CC8-47D3-B563-50D34455B11A}" presName="bgRect" presStyleLbl="bgAccFollowNode1" presStyleIdx="0" presStyleCnt="3"/>
      <dgm:spPr/>
    </dgm:pt>
    <dgm:pt modelId="{BFA73029-26EE-4068-AE1E-4AA94455533D}" type="pres">
      <dgm:prSet presAssocID="{069436B9-CBE1-4061-B52D-085E1468B96E}" presName="sibTransNodeCircle" presStyleLbl="alignNode1" presStyleIdx="0" presStyleCnt="6">
        <dgm:presLayoutVars>
          <dgm:chMax val="0"/>
          <dgm:bulletEnabled/>
        </dgm:presLayoutVars>
      </dgm:prSet>
      <dgm:spPr/>
    </dgm:pt>
    <dgm:pt modelId="{5DDF08AE-DFBE-4532-A0DA-3E39F127B459}" type="pres">
      <dgm:prSet presAssocID="{11E9001C-9CC8-47D3-B563-50D34455B11A}" presName="bottomLine" presStyleLbl="alignNode1" presStyleIdx="1" presStyleCnt="6">
        <dgm:presLayoutVars/>
      </dgm:prSet>
      <dgm:spPr/>
    </dgm:pt>
    <dgm:pt modelId="{A976EA58-E890-4022-B2C8-F3FC1E1ABAD2}" type="pres">
      <dgm:prSet presAssocID="{11E9001C-9CC8-47D3-B563-50D34455B11A}" presName="nodeText" presStyleLbl="bgAccFollowNode1" presStyleIdx="0" presStyleCnt="3">
        <dgm:presLayoutVars>
          <dgm:bulletEnabled val="1"/>
        </dgm:presLayoutVars>
      </dgm:prSet>
      <dgm:spPr/>
    </dgm:pt>
    <dgm:pt modelId="{BD4A6C8F-BB1D-420B-B159-4DB4700B92DE}" type="pres">
      <dgm:prSet presAssocID="{069436B9-CBE1-4061-B52D-085E1468B96E}" presName="sibTrans" presStyleCnt="0"/>
      <dgm:spPr/>
    </dgm:pt>
    <dgm:pt modelId="{9F414ACA-741B-4423-954D-37099BF1746C}" type="pres">
      <dgm:prSet presAssocID="{3C1A56DA-3B31-481A-8BB4-06D0484C623B}" presName="compositeNode" presStyleCnt="0">
        <dgm:presLayoutVars>
          <dgm:bulletEnabled val="1"/>
        </dgm:presLayoutVars>
      </dgm:prSet>
      <dgm:spPr/>
    </dgm:pt>
    <dgm:pt modelId="{6463ED3C-0257-4162-8CC1-D0D2FB4F61F3}" type="pres">
      <dgm:prSet presAssocID="{3C1A56DA-3B31-481A-8BB4-06D0484C623B}" presName="bgRect" presStyleLbl="bgAccFollowNode1" presStyleIdx="1" presStyleCnt="3"/>
      <dgm:spPr/>
    </dgm:pt>
    <dgm:pt modelId="{F6415DAC-05C2-448F-826C-B4413FAE6FB7}" type="pres">
      <dgm:prSet presAssocID="{CC926C98-3871-4DF6-82B8-E2A8A4AAF65F}" presName="sibTransNodeCircle" presStyleLbl="alignNode1" presStyleIdx="2" presStyleCnt="6">
        <dgm:presLayoutVars>
          <dgm:chMax val="0"/>
          <dgm:bulletEnabled/>
        </dgm:presLayoutVars>
      </dgm:prSet>
      <dgm:spPr/>
    </dgm:pt>
    <dgm:pt modelId="{500B7269-5788-41A7-938C-4A9EFD7E4B4A}" type="pres">
      <dgm:prSet presAssocID="{3C1A56DA-3B31-481A-8BB4-06D0484C623B}" presName="bottomLine" presStyleLbl="alignNode1" presStyleIdx="3" presStyleCnt="6">
        <dgm:presLayoutVars/>
      </dgm:prSet>
      <dgm:spPr/>
    </dgm:pt>
    <dgm:pt modelId="{C856A149-CCB4-487E-A3DD-17F4991A970F}" type="pres">
      <dgm:prSet presAssocID="{3C1A56DA-3B31-481A-8BB4-06D0484C623B}" presName="nodeText" presStyleLbl="bgAccFollowNode1" presStyleIdx="1" presStyleCnt="3">
        <dgm:presLayoutVars>
          <dgm:bulletEnabled val="1"/>
        </dgm:presLayoutVars>
      </dgm:prSet>
      <dgm:spPr/>
    </dgm:pt>
    <dgm:pt modelId="{3ECDD19C-904A-4EC4-AA0C-7322959AE2AC}" type="pres">
      <dgm:prSet presAssocID="{CC926C98-3871-4DF6-82B8-E2A8A4AAF65F}" presName="sibTrans" presStyleCnt="0"/>
      <dgm:spPr/>
    </dgm:pt>
    <dgm:pt modelId="{48D52B68-7ACD-4370-9E35-6B3AE5D0AC5B}" type="pres">
      <dgm:prSet presAssocID="{C883135B-6FA6-4140-B54A-B7EC095B8BC0}" presName="compositeNode" presStyleCnt="0">
        <dgm:presLayoutVars>
          <dgm:bulletEnabled val="1"/>
        </dgm:presLayoutVars>
      </dgm:prSet>
      <dgm:spPr/>
    </dgm:pt>
    <dgm:pt modelId="{64F77C1E-368B-4F4A-882D-9C0C6301E16E}" type="pres">
      <dgm:prSet presAssocID="{C883135B-6FA6-4140-B54A-B7EC095B8BC0}" presName="bgRect" presStyleLbl="bgAccFollowNode1" presStyleIdx="2" presStyleCnt="3"/>
      <dgm:spPr/>
    </dgm:pt>
    <dgm:pt modelId="{25D6F303-7571-4FDA-9086-FB85FD6C7888}" type="pres">
      <dgm:prSet presAssocID="{77D9F3B7-EE9C-4C76-ACEF-C411D087589B}" presName="sibTransNodeCircle" presStyleLbl="alignNode1" presStyleIdx="4" presStyleCnt="6">
        <dgm:presLayoutVars>
          <dgm:chMax val="0"/>
          <dgm:bulletEnabled/>
        </dgm:presLayoutVars>
      </dgm:prSet>
      <dgm:spPr/>
    </dgm:pt>
    <dgm:pt modelId="{89252382-202D-4DA5-B49E-9C4F2B48E770}" type="pres">
      <dgm:prSet presAssocID="{C883135B-6FA6-4140-B54A-B7EC095B8BC0}" presName="bottomLine" presStyleLbl="alignNode1" presStyleIdx="5" presStyleCnt="6">
        <dgm:presLayoutVars/>
      </dgm:prSet>
      <dgm:spPr/>
    </dgm:pt>
    <dgm:pt modelId="{AB78B182-198F-45E1-AEEB-07BA68481533}" type="pres">
      <dgm:prSet presAssocID="{C883135B-6FA6-4140-B54A-B7EC095B8BC0}" presName="nodeText" presStyleLbl="bgAccFollowNode1" presStyleIdx="2" presStyleCnt="3">
        <dgm:presLayoutVars>
          <dgm:bulletEnabled val="1"/>
        </dgm:presLayoutVars>
      </dgm:prSet>
      <dgm:spPr/>
    </dgm:pt>
  </dgm:ptLst>
  <dgm:cxnLst>
    <dgm:cxn modelId="{B5B7AC02-9514-4B58-B2AA-22E4E05E6877}" srcId="{11E9001C-9CC8-47D3-B563-50D34455B11A}" destId="{F883D01A-2F00-45C4-ACD4-B90DE8163106}" srcOrd="0" destOrd="0" parTransId="{D4242431-910A-4C18-AF75-445801D4E84A}" sibTransId="{47AB79E8-D575-45F2-83DA-9558D52792EE}"/>
    <dgm:cxn modelId="{22502120-5CFC-4BBF-B0AD-87F01C0154DE}" srcId="{1C2FBC5A-A0E7-465B-A31D-D921DC9D8A38}" destId="{C883135B-6FA6-4140-B54A-B7EC095B8BC0}" srcOrd="2" destOrd="0" parTransId="{83F5024E-8D58-4839-BEB9-2A5C9D48EFA4}" sibTransId="{77D9F3B7-EE9C-4C76-ACEF-C411D087589B}"/>
    <dgm:cxn modelId="{609F8627-C5E2-432C-90E5-05B0E653DB3B}" type="presOf" srcId="{069436B9-CBE1-4061-B52D-085E1468B96E}" destId="{BFA73029-26EE-4068-AE1E-4AA94455533D}" srcOrd="0" destOrd="0" presId="urn:microsoft.com/office/officeart/2016/7/layout/BasicLinearProcessNumbered"/>
    <dgm:cxn modelId="{01FE6A41-973C-4EE4-AB26-3AD1F305DEA3}" type="presOf" srcId="{77D9F3B7-EE9C-4C76-ACEF-C411D087589B}" destId="{25D6F303-7571-4FDA-9086-FB85FD6C7888}" srcOrd="0" destOrd="0" presId="urn:microsoft.com/office/officeart/2016/7/layout/BasicLinearProcessNumbered"/>
    <dgm:cxn modelId="{891F7241-1CE0-4257-9294-CCE27823F2F0}" type="presOf" srcId="{11E9001C-9CC8-47D3-B563-50D34455B11A}" destId="{6866C85A-1CEF-4043-A23C-23660D542B3D}" srcOrd="0" destOrd="0" presId="urn:microsoft.com/office/officeart/2016/7/layout/BasicLinearProcessNumbered"/>
    <dgm:cxn modelId="{D1767847-E71B-430D-983A-716D5A06C847}" srcId="{1C2FBC5A-A0E7-465B-A31D-D921DC9D8A38}" destId="{11E9001C-9CC8-47D3-B563-50D34455B11A}" srcOrd="0" destOrd="0" parTransId="{E331544B-9CC4-4557-BB56-C121DE16339C}" sibTransId="{069436B9-CBE1-4061-B52D-085E1468B96E}"/>
    <dgm:cxn modelId="{6390756B-49F6-40E4-88BD-076EC23459F0}" srcId="{1C2FBC5A-A0E7-465B-A31D-D921DC9D8A38}" destId="{3C1A56DA-3B31-481A-8BB4-06D0484C623B}" srcOrd="1" destOrd="0" parTransId="{23DD1544-BF59-4203-ABC2-2A944FD98F5A}" sibTransId="{CC926C98-3871-4DF6-82B8-E2A8A4AAF65F}"/>
    <dgm:cxn modelId="{91B15E6E-3596-479B-8529-E08C191C9608}" type="presOf" srcId="{11E9001C-9CC8-47D3-B563-50D34455B11A}" destId="{A976EA58-E890-4022-B2C8-F3FC1E1ABAD2}" srcOrd="1" destOrd="0" presId="urn:microsoft.com/office/officeart/2016/7/layout/BasicLinearProcessNumbered"/>
    <dgm:cxn modelId="{0C1B2854-039C-43AB-825A-87F45EF61D5D}" type="presOf" srcId="{C883135B-6FA6-4140-B54A-B7EC095B8BC0}" destId="{AB78B182-198F-45E1-AEEB-07BA68481533}" srcOrd="1" destOrd="0" presId="urn:microsoft.com/office/officeart/2016/7/layout/BasicLinearProcessNumbered"/>
    <dgm:cxn modelId="{1138E48E-8E26-4A36-A9DE-178F0774ABF2}" type="presOf" srcId="{CC926C98-3871-4DF6-82B8-E2A8A4AAF65F}" destId="{F6415DAC-05C2-448F-826C-B4413FAE6FB7}" srcOrd="0" destOrd="0" presId="urn:microsoft.com/office/officeart/2016/7/layout/BasicLinearProcessNumbered"/>
    <dgm:cxn modelId="{F1EAE9AA-0480-48F0-9772-3EC7D0C78D27}" type="presOf" srcId="{3C1A56DA-3B31-481A-8BB4-06D0484C623B}" destId="{C856A149-CCB4-487E-A3DD-17F4991A970F}" srcOrd="1" destOrd="0" presId="urn:microsoft.com/office/officeart/2016/7/layout/BasicLinearProcessNumbered"/>
    <dgm:cxn modelId="{BCEE6FCC-90C9-42D9-A463-5C21A2FCE77B}" type="presOf" srcId="{3C1A56DA-3B31-481A-8BB4-06D0484C623B}" destId="{6463ED3C-0257-4162-8CC1-D0D2FB4F61F3}" srcOrd="0" destOrd="0" presId="urn:microsoft.com/office/officeart/2016/7/layout/BasicLinearProcessNumbered"/>
    <dgm:cxn modelId="{906580CC-4AB7-446E-B95E-21A40AEAC8AB}" type="presOf" srcId="{F883D01A-2F00-45C4-ACD4-B90DE8163106}" destId="{A976EA58-E890-4022-B2C8-F3FC1E1ABAD2}" srcOrd="0" destOrd="1" presId="urn:microsoft.com/office/officeart/2016/7/layout/BasicLinearProcessNumbered"/>
    <dgm:cxn modelId="{02DBD8E8-DE03-48BB-9984-E0B10A3302D7}" type="presOf" srcId="{C883135B-6FA6-4140-B54A-B7EC095B8BC0}" destId="{64F77C1E-368B-4F4A-882D-9C0C6301E16E}" srcOrd="0" destOrd="0" presId="urn:microsoft.com/office/officeart/2016/7/layout/BasicLinearProcessNumbered"/>
    <dgm:cxn modelId="{7A8D63EC-B7E2-4F67-A2C1-54D77AD1B4AF}" type="presOf" srcId="{1C2FBC5A-A0E7-465B-A31D-D921DC9D8A38}" destId="{3EB1FF12-2FF7-408C-B70D-DCBBCA58373C}" srcOrd="0" destOrd="0" presId="urn:microsoft.com/office/officeart/2016/7/layout/BasicLinearProcessNumbered"/>
    <dgm:cxn modelId="{CC249B5A-DBA0-4120-B5CF-FCAD6B5E8B52}" type="presParOf" srcId="{3EB1FF12-2FF7-408C-B70D-DCBBCA58373C}" destId="{C6F0DA13-B3D4-4246-BC66-5D2ADBF17A49}" srcOrd="0" destOrd="0" presId="urn:microsoft.com/office/officeart/2016/7/layout/BasicLinearProcessNumbered"/>
    <dgm:cxn modelId="{5CC431C8-C8AD-4DAE-8F2A-EB03392CAD0E}" type="presParOf" srcId="{C6F0DA13-B3D4-4246-BC66-5D2ADBF17A49}" destId="{6866C85A-1CEF-4043-A23C-23660D542B3D}" srcOrd="0" destOrd="0" presId="urn:microsoft.com/office/officeart/2016/7/layout/BasicLinearProcessNumbered"/>
    <dgm:cxn modelId="{AF95DC62-31CD-45B1-90CE-8D6E1C07FC9A}" type="presParOf" srcId="{C6F0DA13-B3D4-4246-BC66-5D2ADBF17A49}" destId="{BFA73029-26EE-4068-AE1E-4AA94455533D}" srcOrd="1" destOrd="0" presId="urn:microsoft.com/office/officeart/2016/7/layout/BasicLinearProcessNumbered"/>
    <dgm:cxn modelId="{3AE935BA-180A-43A9-83D7-2FEB82D3940F}" type="presParOf" srcId="{C6F0DA13-B3D4-4246-BC66-5D2ADBF17A49}" destId="{5DDF08AE-DFBE-4532-A0DA-3E39F127B459}" srcOrd="2" destOrd="0" presId="urn:microsoft.com/office/officeart/2016/7/layout/BasicLinearProcessNumbered"/>
    <dgm:cxn modelId="{74B6F061-EDFB-4DB9-AFCA-B055E9DFA8AD}" type="presParOf" srcId="{C6F0DA13-B3D4-4246-BC66-5D2ADBF17A49}" destId="{A976EA58-E890-4022-B2C8-F3FC1E1ABAD2}" srcOrd="3" destOrd="0" presId="urn:microsoft.com/office/officeart/2016/7/layout/BasicLinearProcessNumbered"/>
    <dgm:cxn modelId="{DE993D63-C9D0-46C3-8CB0-FEFFB8056358}" type="presParOf" srcId="{3EB1FF12-2FF7-408C-B70D-DCBBCA58373C}" destId="{BD4A6C8F-BB1D-420B-B159-4DB4700B92DE}" srcOrd="1" destOrd="0" presId="urn:microsoft.com/office/officeart/2016/7/layout/BasicLinearProcessNumbered"/>
    <dgm:cxn modelId="{7D121CC9-ABEC-445D-A8B7-967A03D69089}" type="presParOf" srcId="{3EB1FF12-2FF7-408C-B70D-DCBBCA58373C}" destId="{9F414ACA-741B-4423-954D-37099BF1746C}" srcOrd="2" destOrd="0" presId="urn:microsoft.com/office/officeart/2016/7/layout/BasicLinearProcessNumbered"/>
    <dgm:cxn modelId="{6F773DD0-E62A-42C9-A3BA-D2B42919F934}" type="presParOf" srcId="{9F414ACA-741B-4423-954D-37099BF1746C}" destId="{6463ED3C-0257-4162-8CC1-D0D2FB4F61F3}" srcOrd="0" destOrd="0" presId="urn:microsoft.com/office/officeart/2016/7/layout/BasicLinearProcessNumbered"/>
    <dgm:cxn modelId="{87EBA53E-1620-4F92-A82B-5C26889C2DD0}" type="presParOf" srcId="{9F414ACA-741B-4423-954D-37099BF1746C}" destId="{F6415DAC-05C2-448F-826C-B4413FAE6FB7}" srcOrd="1" destOrd="0" presId="urn:microsoft.com/office/officeart/2016/7/layout/BasicLinearProcessNumbered"/>
    <dgm:cxn modelId="{C098E863-76C3-4131-853A-94CFFB323CB0}" type="presParOf" srcId="{9F414ACA-741B-4423-954D-37099BF1746C}" destId="{500B7269-5788-41A7-938C-4A9EFD7E4B4A}" srcOrd="2" destOrd="0" presId="urn:microsoft.com/office/officeart/2016/7/layout/BasicLinearProcessNumbered"/>
    <dgm:cxn modelId="{D38194D3-4702-4698-B800-F9F0FBF02597}" type="presParOf" srcId="{9F414ACA-741B-4423-954D-37099BF1746C}" destId="{C856A149-CCB4-487E-A3DD-17F4991A970F}" srcOrd="3" destOrd="0" presId="urn:microsoft.com/office/officeart/2016/7/layout/BasicLinearProcessNumbered"/>
    <dgm:cxn modelId="{72E96240-9DED-4302-B90C-B47CD5A85B20}" type="presParOf" srcId="{3EB1FF12-2FF7-408C-B70D-DCBBCA58373C}" destId="{3ECDD19C-904A-4EC4-AA0C-7322959AE2AC}" srcOrd="3" destOrd="0" presId="urn:microsoft.com/office/officeart/2016/7/layout/BasicLinearProcessNumbered"/>
    <dgm:cxn modelId="{5DC17C9B-3BD2-408B-BDDC-D368A3761156}" type="presParOf" srcId="{3EB1FF12-2FF7-408C-B70D-DCBBCA58373C}" destId="{48D52B68-7ACD-4370-9E35-6B3AE5D0AC5B}" srcOrd="4" destOrd="0" presId="urn:microsoft.com/office/officeart/2016/7/layout/BasicLinearProcessNumbered"/>
    <dgm:cxn modelId="{AF13CA49-75CA-479F-A183-F26E505DCE01}" type="presParOf" srcId="{48D52B68-7ACD-4370-9E35-6B3AE5D0AC5B}" destId="{64F77C1E-368B-4F4A-882D-9C0C6301E16E}" srcOrd="0" destOrd="0" presId="urn:microsoft.com/office/officeart/2016/7/layout/BasicLinearProcessNumbered"/>
    <dgm:cxn modelId="{66188DF8-42AE-45E1-8A65-A2DE85FD3DF0}" type="presParOf" srcId="{48D52B68-7ACD-4370-9E35-6B3AE5D0AC5B}" destId="{25D6F303-7571-4FDA-9086-FB85FD6C7888}" srcOrd="1" destOrd="0" presId="urn:microsoft.com/office/officeart/2016/7/layout/BasicLinearProcessNumbered"/>
    <dgm:cxn modelId="{2C7C2E2D-DA86-4C34-B6C1-AEC6BF45C665}" type="presParOf" srcId="{48D52B68-7ACD-4370-9E35-6B3AE5D0AC5B}" destId="{89252382-202D-4DA5-B49E-9C4F2B48E770}" srcOrd="2" destOrd="0" presId="urn:microsoft.com/office/officeart/2016/7/layout/BasicLinearProcessNumbered"/>
    <dgm:cxn modelId="{80E2B110-FB8C-4856-9C7A-B3F786C8DCC1}" type="presParOf" srcId="{48D52B68-7ACD-4370-9E35-6B3AE5D0AC5B}" destId="{AB78B182-198F-45E1-AEEB-07BA68481533}"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0840405-D959-44F7-8898-5BFD65398CA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880337E-408D-4BBC-B7AD-CD069480BA92}">
      <dgm:prSet/>
      <dgm:spPr/>
      <dgm:t>
        <a:bodyPr/>
        <a:lstStyle/>
        <a:p>
          <a:r>
            <a:rPr lang="zh-CN"/>
            <a:t>温尼科特认为，儿童会发展出虚假自我，以取悦他人</a:t>
          </a:r>
          <a:endParaRPr lang="en-US"/>
        </a:p>
      </dgm:t>
    </dgm:pt>
    <dgm:pt modelId="{FFC6537A-3753-447E-BDD6-1BB8147C6171}" type="parTrans" cxnId="{BEDC2131-0E63-43B0-A032-6A4976DE3827}">
      <dgm:prSet/>
      <dgm:spPr/>
      <dgm:t>
        <a:bodyPr/>
        <a:lstStyle/>
        <a:p>
          <a:endParaRPr lang="en-US"/>
        </a:p>
      </dgm:t>
    </dgm:pt>
    <dgm:pt modelId="{95BAA774-FB9F-4613-B16E-8CA6A2E5818E}" type="sibTrans" cxnId="{BEDC2131-0E63-43B0-A032-6A4976DE3827}">
      <dgm:prSet/>
      <dgm:spPr/>
      <dgm:t>
        <a:bodyPr/>
        <a:lstStyle/>
        <a:p>
          <a:endParaRPr lang="en-US"/>
        </a:p>
      </dgm:t>
    </dgm:pt>
    <dgm:pt modelId="{352B2387-8D76-4B9F-B1B6-6C35D3D8DB3A}">
      <dgm:prSet/>
      <dgm:spPr/>
      <dgm:t>
        <a:bodyPr/>
        <a:lstStyle/>
        <a:p>
          <a:r>
            <a:rPr lang="zh-CN"/>
            <a:t>虚假自我的作用是隐藏真实自我，使其不可见，从而保护它</a:t>
          </a:r>
          <a:endParaRPr lang="en-US"/>
        </a:p>
      </dgm:t>
    </dgm:pt>
    <dgm:pt modelId="{5D7521ED-3128-4761-BE65-30172488DC0E}" type="parTrans" cxnId="{C2EBCAB6-1182-4778-B84A-99C6850729F3}">
      <dgm:prSet/>
      <dgm:spPr/>
      <dgm:t>
        <a:bodyPr/>
        <a:lstStyle/>
        <a:p>
          <a:endParaRPr lang="en-US"/>
        </a:p>
      </dgm:t>
    </dgm:pt>
    <dgm:pt modelId="{4AC7546B-2F22-41F4-8C9A-9A8E5411F846}" type="sibTrans" cxnId="{C2EBCAB6-1182-4778-B84A-99C6850729F3}">
      <dgm:prSet/>
      <dgm:spPr/>
      <dgm:t>
        <a:bodyPr/>
        <a:lstStyle/>
        <a:p>
          <a:endParaRPr lang="en-US"/>
        </a:p>
      </dgm:t>
    </dgm:pt>
    <dgm:pt modelId="{96F96500-F7D4-4F0F-8794-CD9A15250945}">
      <dgm:prSet/>
      <dgm:spPr/>
      <dgm:t>
        <a:bodyPr/>
        <a:lstStyle/>
        <a:p>
          <a:r>
            <a:rPr lang="zh-CN"/>
            <a:t>心理治疗的目的在于缩小虚假自我和真实自我的差异</a:t>
          </a:r>
          <a:endParaRPr lang="en-US"/>
        </a:p>
      </dgm:t>
    </dgm:pt>
    <dgm:pt modelId="{3CCCBF9D-C0FE-42A4-BA8F-73B21069E0A1}" type="parTrans" cxnId="{2F8DFBF8-0E6D-4A93-9CEB-1712EA9334D6}">
      <dgm:prSet/>
      <dgm:spPr/>
      <dgm:t>
        <a:bodyPr/>
        <a:lstStyle/>
        <a:p>
          <a:endParaRPr lang="en-US"/>
        </a:p>
      </dgm:t>
    </dgm:pt>
    <dgm:pt modelId="{388A8DF6-09F9-4147-8A2A-A17852DAD6E4}" type="sibTrans" cxnId="{2F8DFBF8-0E6D-4A93-9CEB-1712EA9334D6}">
      <dgm:prSet/>
      <dgm:spPr/>
      <dgm:t>
        <a:bodyPr/>
        <a:lstStyle/>
        <a:p>
          <a:endParaRPr lang="en-US"/>
        </a:p>
      </dgm:t>
    </dgm:pt>
    <dgm:pt modelId="{3ED7135C-CE49-4924-9670-FBA3EC0AEF42}" type="pres">
      <dgm:prSet presAssocID="{60840405-D959-44F7-8898-5BFD65398CA1}" presName="root" presStyleCnt="0">
        <dgm:presLayoutVars>
          <dgm:dir/>
          <dgm:resizeHandles val="exact"/>
        </dgm:presLayoutVars>
      </dgm:prSet>
      <dgm:spPr/>
    </dgm:pt>
    <dgm:pt modelId="{A6F3ACA5-D220-4937-AC13-3A633414E519}" type="pres">
      <dgm:prSet presAssocID="{8880337E-408D-4BBC-B7AD-CD069480BA92}" presName="compNode" presStyleCnt="0"/>
      <dgm:spPr/>
    </dgm:pt>
    <dgm:pt modelId="{7275D74F-0132-4256-B4BE-F4CF69C3ABBF}" type="pres">
      <dgm:prSet presAssocID="{8880337E-408D-4BBC-B7AD-CD069480BA92}" presName="bgRect" presStyleLbl="bgShp" presStyleIdx="0" presStyleCnt="3"/>
      <dgm:spPr/>
    </dgm:pt>
    <dgm:pt modelId="{644D366C-ABC5-4FE9-AE20-FFF6263CDA7F}" type="pres">
      <dgm:prSet presAssocID="{8880337E-408D-4BBC-B7AD-CD069480BA9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11B99671-17DC-4266-8BED-2AFC0BD6AC8F}" type="pres">
      <dgm:prSet presAssocID="{8880337E-408D-4BBC-B7AD-CD069480BA92}" presName="spaceRect" presStyleCnt="0"/>
      <dgm:spPr/>
    </dgm:pt>
    <dgm:pt modelId="{99D0AAF9-1F72-45DE-9040-B59422717B20}" type="pres">
      <dgm:prSet presAssocID="{8880337E-408D-4BBC-B7AD-CD069480BA92}" presName="parTx" presStyleLbl="revTx" presStyleIdx="0" presStyleCnt="3">
        <dgm:presLayoutVars>
          <dgm:chMax val="0"/>
          <dgm:chPref val="0"/>
        </dgm:presLayoutVars>
      </dgm:prSet>
      <dgm:spPr/>
    </dgm:pt>
    <dgm:pt modelId="{5E2B2650-D495-46B6-8E21-E79A4DE9C54F}" type="pres">
      <dgm:prSet presAssocID="{95BAA774-FB9F-4613-B16E-8CA6A2E5818E}" presName="sibTrans" presStyleCnt="0"/>
      <dgm:spPr/>
    </dgm:pt>
    <dgm:pt modelId="{C2971A24-6166-42A2-8424-8A47F6A729C9}" type="pres">
      <dgm:prSet presAssocID="{352B2387-8D76-4B9F-B1B6-6C35D3D8DB3A}" presName="compNode" presStyleCnt="0"/>
      <dgm:spPr/>
    </dgm:pt>
    <dgm:pt modelId="{C8C803B4-4A4B-4D28-BB97-D4C2C8C3B1EB}" type="pres">
      <dgm:prSet presAssocID="{352B2387-8D76-4B9F-B1B6-6C35D3D8DB3A}" presName="bgRect" presStyleLbl="bgShp" presStyleIdx="1" presStyleCnt="3"/>
      <dgm:spPr/>
    </dgm:pt>
    <dgm:pt modelId="{2C632FA9-CCFE-4310-B3A6-07D53DF04817}" type="pres">
      <dgm:prSet presAssocID="{352B2387-8D76-4B9F-B1B6-6C35D3D8DB3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AC14CEAE-C67A-4848-AB81-D602BA69389F}" type="pres">
      <dgm:prSet presAssocID="{352B2387-8D76-4B9F-B1B6-6C35D3D8DB3A}" presName="spaceRect" presStyleCnt="0"/>
      <dgm:spPr/>
    </dgm:pt>
    <dgm:pt modelId="{F10EB1BD-0E92-43EA-945C-E80B70D12AE8}" type="pres">
      <dgm:prSet presAssocID="{352B2387-8D76-4B9F-B1B6-6C35D3D8DB3A}" presName="parTx" presStyleLbl="revTx" presStyleIdx="1" presStyleCnt="3">
        <dgm:presLayoutVars>
          <dgm:chMax val="0"/>
          <dgm:chPref val="0"/>
        </dgm:presLayoutVars>
      </dgm:prSet>
      <dgm:spPr/>
    </dgm:pt>
    <dgm:pt modelId="{72C13025-7DD7-40EE-A96E-946CEA7D8FA4}" type="pres">
      <dgm:prSet presAssocID="{4AC7546B-2F22-41F4-8C9A-9A8E5411F846}" presName="sibTrans" presStyleCnt="0"/>
      <dgm:spPr/>
    </dgm:pt>
    <dgm:pt modelId="{8532B69E-9A6A-4686-A30A-FAABDAB08365}" type="pres">
      <dgm:prSet presAssocID="{96F96500-F7D4-4F0F-8794-CD9A15250945}" presName="compNode" presStyleCnt="0"/>
      <dgm:spPr/>
    </dgm:pt>
    <dgm:pt modelId="{B0A43855-8914-4590-8AFD-EB63D189DA70}" type="pres">
      <dgm:prSet presAssocID="{96F96500-F7D4-4F0F-8794-CD9A15250945}" presName="bgRect" presStyleLbl="bgShp" presStyleIdx="2" presStyleCnt="3"/>
      <dgm:spPr/>
    </dgm:pt>
    <dgm:pt modelId="{BD80C6E6-E4DC-4C86-872D-23BC767F48D7}" type="pres">
      <dgm:prSet presAssocID="{96F96500-F7D4-4F0F-8794-CD9A1525094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D9B0CBC4-634D-4766-8604-D8416D51BDF4}" type="pres">
      <dgm:prSet presAssocID="{96F96500-F7D4-4F0F-8794-CD9A15250945}" presName="spaceRect" presStyleCnt="0"/>
      <dgm:spPr/>
    </dgm:pt>
    <dgm:pt modelId="{6AB6EC03-C650-40CC-9272-2FA2AB7F21A0}" type="pres">
      <dgm:prSet presAssocID="{96F96500-F7D4-4F0F-8794-CD9A15250945}" presName="parTx" presStyleLbl="revTx" presStyleIdx="2" presStyleCnt="3">
        <dgm:presLayoutVars>
          <dgm:chMax val="0"/>
          <dgm:chPref val="0"/>
        </dgm:presLayoutVars>
      </dgm:prSet>
      <dgm:spPr/>
    </dgm:pt>
  </dgm:ptLst>
  <dgm:cxnLst>
    <dgm:cxn modelId="{2B3DA41C-2591-4ABC-8D51-24ABF2E31328}" type="presOf" srcId="{96F96500-F7D4-4F0F-8794-CD9A15250945}" destId="{6AB6EC03-C650-40CC-9272-2FA2AB7F21A0}" srcOrd="0" destOrd="0" presId="urn:microsoft.com/office/officeart/2018/2/layout/IconVerticalSolidList"/>
    <dgm:cxn modelId="{BEDC2131-0E63-43B0-A032-6A4976DE3827}" srcId="{60840405-D959-44F7-8898-5BFD65398CA1}" destId="{8880337E-408D-4BBC-B7AD-CD069480BA92}" srcOrd="0" destOrd="0" parTransId="{FFC6537A-3753-447E-BDD6-1BB8147C6171}" sibTransId="{95BAA774-FB9F-4613-B16E-8CA6A2E5818E}"/>
    <dgm:cxn modelId="{7FA6D54E-3E7F-4559-9D42-6D8054EB3098}" type="presOf" srcId="{8880337E-408D-4BBC-B7AD-CD069480BA92}" destId="{99D0AAF9-1F72-45DE-9040-B59422717B20}" srcOrd="0" destOrd="0" presId="urn:microsoft.com/office/officeart/2018/2/layout/IconVerticalSolidList"/>
    <dgm:cxn modelId="{B869F9B1-D7E5-4723-AA92-9F2A1267659D}" type="presOf" srcId="{60840405-D959-44F7-8898-5BFD65398CA1}" destId="{3ED7135C-CE49-4924-9670-FBA3EC0AEF42}" srcOrd="0" destOrd="0" presId="urn:microsoft.com/office/officeart/2018/2/layout/IconVerticalSolidList"/>
    <dgm:cxn modelId="{C2EBCAB6-1182-4778-B84A-99C6850729F3}" srcId="{60840405-D959-44F7-8898-5BFD65398CA1}" destId="{352B2387-8D76-4B9F-B1B6-6C35D3D8DB3A}" srcOrd="1" destOrd="0" parTransId="{5D7521ED-3128-4761-BE65-30172488DC0E}" sibTransId="{4AC7546B-2F22-41F4-8C9A-9A8E5411F846}"/>
    <dgm:cxn modelId="{0A9D2FBF-9242-4F62-BAC6-FBF688417F4A}" type="presOf" srcId="{352B2387-8D76-4B9F-B1B6-6C35D3D8DB3A}" destId="{F10EB1BD-0E92-43EA-945C-E80B70D12AE8}" srcOrd="0" destOrd="0" presId="urn:microsoft.com/office/officeart/2018/2/layout/IconVerticalSolidList"/>
    <dgm:cxn modelId="{2F8DFBF8-0E6D-4A93-9CEB-1712EA9334D6}" srcId="{60840405-D959-44F7-8898-5BFD65398CA1}" destId="{96F96500-F7D4-4F0F-8794-CD9A15250945}" srcOrd="2" destOrd="0" parTransId="{3CCCBF9D-C0FE-42A4-BA8F-73B21069E0A1}" sibTransId="{388A8DF6-09F9-4147-8A2A-A17852DAD6E4}"/>
    <dgm:cxn modelId="{AAFDFD98-ED0B-41B2-A940-7BDC0D9D5CAC}" type="presParOf" srcId="{3ED7135C-CE49-4924-9670-FBA3EC0AEF42}" destId="{A6F3ACA5-D220-4937-AC13-3A633414E519}" srcOrd="0" destOrd="0" presId="urn:microsoft.com/office/officeart/2018/2/layout/IconVerticalSolidList"/>
    <dgm:cxn modelId="{8F4402D0-6818-403D-ADA2-F3E074E4C760}" type="presParOf" srcId="{A6F3ACA5-D220-4937-AC13-3A633414E519}" destId="{7275D74F-0132-4256-B4BE-F4CF69C3ABBF}" srcOrd="0" destOrd="0" presId="urn:microsoft.com/office/officeart/2018/2/layout/IconVerticalSolidList"/>
    <dgm:cxn modelId="{48BD9411-5F97-450C-BF9D-EBC093452DE1}" type="presParOf" srcId="{A6F3ACA5-D220-4937-AC13-3A633414E519}" destId="{644D366C-ABC5-4FE9-AE20-FFF6263CDA7F}" srcOrd="1" destOrd="0" presId="urn:microsoft.com/office/officeart/2018/2/layout/IconVerticalSolidList"/>
    <dgm:cxn modelId="{2611275F-743C-48DD-A71C-8077A475692D}" type="presParOf" srcId="{A6F3ACA5-D220-4937-AC13-3A633414E519}" destId="{11B99671-17DC-4266-8BED-2AFC0BD6AC8F}" srcOrd="2" destOrd="0" presId="urn:microsoft.com/office/officeart/2018/2/layout/IconVerticalSolidList"/>
    <dgm:cxn modelId="{09805E12-ACF6-48DD-84EA-3563615E0560}" type="presParOf" srcId="{A6F3ACA5-D220-4937-AC13-3A633414E519}" destId="{99D0AAF9-1F72-45DE-9040-B59422717B20}" srcOrd="3" destOrd="0" presId="urn:microsoft.com/office/officeart/2018/2/layout/IconVerticalSolidList"/>
    <dgm:cxn modelId="{D90E05A6-D9FD-409D-95C2-C9A3F9EEB566}" type="presParOf" srcId="{3ED7135C-CE49-4924-9670-FBA3EC0AEF42}" destId="{5E2B2650-D495-46B6-8E21-E79A4DE9C54F}" srcOrd="1" destOrd="0" presId="urn:microsoft.com/office/officeart/2018/2/layout/IconVerticalSolidList"/>
    <dgm:cxn modelId="{BFBA1B4A-7DD9-4BB9-A889-0B3AB3985772}" type="presParOf" srcId="{3ED7135C-CE49-4924-9670-FBA3EC0AEF42}" destId="{C2971A24-6166-42A2-8424-8A47F6A729C9}" srcOrd="2" destOrd="0" presId="urn:microsoft.com/office/officeart/2018/2/layout/IconVerticalSolidList"/>
    <dgm:cxn modelId="{636CE047-33AB-4BA0-94A1-FB7004C778A6}" type="presParOf" srcId="{C2971A24-6166-42A2-8424-8A47F6A729C9}" destId="{C8C803B4-4A4B-4D28-BB97-D4C2C8C3B1EB}" srcOrd="0" destOrd="0" presId="urn:microsoft.com/office/officeart/2018/2/layout/IconVerticalSolidList"/>
    <dgm:cxn modelId="{F5F9E188-BEA8-4DD4-AFE9-FC236D9C36E9}" type="presParOf" srcId="{C2971A24-6166-42A2-8424-8A47F6A729C9}" destId="{2C632FA9-CCFE-4310-B3A6-07D53DF04817}" srcOrd="1" destOrd="0" presId="urn:microsoft.com/office/officeart/2018/2/layout/IconVerticalSolidList"/>
    <dgm:cxn modelId="{9CB39640-4DC7-4FE3-87BB-0D19393DB87A}" type="presParOf" srcId="{C2971A24-6166-42A2-8424-8A47F6A729C9}" destId="{AC14CEAE-C67A-4848-AB81-D602BA69389F}" srcOrd="2" destOrd="0" presId="urn:microsoft.com/office/officeart/2018/2/layout/IconVerticalSolidList"/>
    <dgm:cxn modelId="{5BD46B9F-FEF6-431C-A8DC-7031A602F8F4}" type="presParOf" srcId="{C2971A24-6166-42A2-8424-8A47F6A729C9}" destId="{F10EB1BD-0E92-43EA-945C-E80B70D12AE8}" srcOrd="3" destOrd="0" presId="urn:microsoft.com/office/officeart/2018/2/layout/IconVerticalSolidList"/>
    <dgm:cxn modelId="{F11F89CC-EB45-49AB-963B-B1AB89868969}" type="presParOf" srcId="{3ED7135C-CE49-4924-9670-FBA3EC0AEF42}" destId="{72C13025-7DD7-40EE-A96E-946CEA7D8FA4}" srcOrd="3" destOrd="0" presId="urn:microsoft.com/office/officeart/2018/2/layout/IconVerticalSolidList"/>
    <dgm:cxn modelId="{3609C0E7-A91C-43C0-93AD-EDFF698B3B4F}" type="presParOf" srcId="{3ED7135C-CE49-4924-9670-FBA3EC0AEF42}" destId="{8532B69E-9A6A-4686-A30A-FAABDAB08365}" srcOrd="4" destOrd="0" presId="urn:microsoft.com/office/officeart/2018/2/layout/IconVerticalSolidList"/>
    <dgm:cxn modelId="{262BFCF1-EB21-4610-9AA9-DD9B81C2CD1C}" type="presParOf" srcId="{8532B69E-9A6A-4686-A30A-FAABDAB08365}" destId="{B0A43855-8914-4590-8AFD-EB63D189DA70}" srcOrd="0" destOrd="0" presId="urn:microsoft.com/office/officeart/2018/2/layout/IconVerticalSolidList"/>
    <dgm:cxn modelId="{9E82B400-E727-47BE-9624-6BA03A383510}" type="presParOf" srcId="{8532B69E-9A6A-4686-A30A-FAABDAB08365}" destId="{BD80C6E6-E4DC-4C86-872D-23BC767F48D7}" srcOrd="1" destOrd="0" presId="urn:microsoft.com/office/officeart/2018/2/layout/IconVerticalSolidList"/>
    <dgm:cxn modelId="{510BF0E1-40F0-4F24-81F7-D860B5189137}" type="presParOf" srcId="{8532B69E-9A6A-4686-A30A-FAABDAB08365}" destId="{D9B0CBC4-634D-4766-8604-D8416D51BDF4}" srcOrd="2" destOrd="0" presId="urn:microsoft.com/office/officeart/2018/2/layout/IconVerticalSolidList"/>
    <dgm:cxn modelId="{11B64C0A-977C-4625-9261-92771DA18232}" type="presParOf" srcId="{8532B69E-9A6A-4686-A30A-FAABDAB08365}" destId="{6AB6EC03-C650-40CC-9272-2FA2AB7F21A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5B8B84F-B5F2-4C93-8475-94A278979508}"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F553F2D4-6045-489C-962B-686A022E5CD9}">
      <dgm:prSet/>
      <dgm:spPr/>
      <dgm:t>
        <a:bodyPr/>
        <a:lstStyle/>
        <a:p>
          <a:r>
            <a:rPr lang="zh-CN"/>
            <a:t>安全型（</a:t>
          </a:r>
          <a:r>
            <a:rPr lang="en-US"/>
            <a:t>secure</a:t>
          </a:r>
          <a:r>
            <a:rPr lang="zh-CN"/>
            <a:t>）</a:t>
          </a:r>
          <a:endParaRPr lang="en-US"/>
        </a:p>
      </dgm:t>
    </dgm:pt>
    <dgm:pt modelId="{39A2BB2C-85BA-4F1F-9239-BD5491F07A14}" type="parTrans" cxnId="{E366441D-7152-47BA-9C68-6C37FA437885}">
      <dgm:prSet/>
      <dgm:spPr/>
      <dgm:t>
        <a:bodyPr/>
        <a:lstStyle/>
        <a:p>
          <a:endParaRPr lang="en-US"/>
        </a:p>
      </dgm:t>
    </dgm:pt>
    <dgm:pt modelId="{D111C3F6-DEEF-4715-A812-5342E2808CCD}" type="sibTrans" cxnId="{E366441D-7152-47BA-9C68-6C37FA437885}">
      <dgm:prSet/>
      <dgm:spPr/>
      <dgm:t>
        <a:bodyPr/>
        <a:lstStyle/>
        <a:p>
          <a:endParaRPr lang="en-US"/>
        </a:p>
      </dgm:t>
    </dgm:pt>
    <dgm:pt modelId="{219E56DC-34C3-4373-AF45-A937A819CB5C}">
      <dgm:prSet/>
      <dgm:spPr/>
      <dgm:t>
        <a:bodyPr/>
        <a:lstStyle/>
        <a:p>
          <a:r>
            <a:rPr lang="zh-CN" dirty="0"/>
            <a:t>母亲在时自由探索，分离焦虑，母亲回来时表现出高兴</a:t>
          </a:r>
          <a:endParaRPr lang="en-US" dirty="0"/>
        </a:p>
      </dgm:t>
    </dgm:pt>
    <dgm:pt modelId="{64C70A1E-4867-4718-989B-AF35BF2E4D46}" type="parTrans" cxnId="{55A7FF94-37F1-48C8-A7ED-8D60D06BFFC0}">
      <dgm:prSet/>
      <dgm:spPr/>
      <dgm:t>
        <a:bodyPr/>
        <a:lstStyle/>
        <a:p>
          <a:endParaRPr lang="en-US"/>
        </a:p>
      </dgm:t>
    </dgm:pt>
    <dgm:pt modelId="{E0BE5FB5-BD22-4054-90B6-28C9ED0022C7}" type="sibTrans" cxnId="{55A7FF94-37F1-48C8-A7ED-8D60D06BFFC0}">
      <dgm:prSet/>
      <dgm:spPr/>
      <dgm:t>
        <a:bodyPr/>
        <a:lstStyle/>
        <a:p>
          <a:endParaRPr lang="en-US"/>
        </a:p>
      </dgm:t>
    </dgm:pt>
    <dgm:pt modelId="{275B6BCC-0153-41B4-98AA-14AF1CB53FD3}">
      <dgm:prSet/>
      <dgm:spPr/>
      <dgm:t>
        <a:bodyPr/>
        <a:lstStyle/>
        <a:p>
          <a:r>
            <a:rPr lang="zh-CN"/>
            <a:t>焦虑</a:t>
          </a:r>
          <a:r>
            <a:rPr lang="en-US"/>
            <a:t>-</a:t>
          </a:r>
          <a:r>
            <a:rPr lang="zh-CN"/>
            <a:t>回避型（</a:t>
          </a:r>
          <a:r>
            <a:rPr lang="en-US"/>
            <a:t>anxious-avoidant</a:t>
          </a:r>
          <a:r>
            <a:rPr lang="zh-CN"/>
            <a:t>）</a:t>
          </a:r>
          <a:endParaRPr lang="en-US"/>
        </a:p>
      </dgm:t>
    </dgm:pt>
    <dgm:pt modelId="{AA6E9BE3-FFEB-4F56-A570-09572D25F57F}" type="parTrans" cxnId="{B36E513E-97F7-4411-B35C-24DCF2245B3B}">
      <dgm:prSet/>
      <dgm:spPr/>
      <dgm:t>
        <a:bodyPr/>
        <a:lstStyle/>
        <a:p>
          <a:endParaRPr lang="en-US"/>
        </a:p>
      </dgm:t>
    </dgm:pt>
    <dgm:pt modelId="{A600699D-0CE0-481A-BE32-5624794C9A8D}" type="sibTrans" cxnId="{B36E513E-97F7-4411-B35C-24DCF2245B3B}">
      <dgm:prSet/>
      <dgm:spPr/>
      <dgm:t>
        <a:bodyPr/>
        <a:lstStyle/>
        <a:p>
          <a:endParaRPr lang="en-US"/>
        </a:p>
      </dgm:t>
    </dgm:pt>
    <dgm:pt modelId="{F4126789-1BA1-4D5A-8BEA-E19EDB816CA6}">
      <dgm:prSet/>
      <dgm:spPr/>
      <dgm:t>
        <a:bodyPr/>
        <a:lstStyle/>
        <a:p>
          <a:r>
            <a:rPr lang="zh-CN" dirty="0"/>
            <a:t>躲避母亲，无分离焦虑表现，母亲归来时无情绪反应</a:t>
          </a:r>
          <a:endParaRPr lang="en-US" dirty="0"/>
        </a:p>
      </dgm:t>
    </dgm:pt>
    <dgm:pt modelId="{DFD483CC-6CCD-40F2-AE60-6CC6AD14C5D2}" type="parTrans" cxnId="{61E6E23E-D868-4581-896D-DF6EEC1D9D1E}">
      <dgm:prSet/>
      <dgm:spPr/>
      <dgm:t>
        <a:bodyPr/>
        <a:lstStyle/>
        <a:p>
          <a:endParaRPr lang="en-US"/>
        </a:p>
      </dgm:t>
    </dgm:pt>
    <dgm:pt modelId="{E5192FFC-EFF8-41DB-B1D4-ADA7F42684AF}" type="sibTrans" cxnId="{61E6E23E-D868-4581-896D-DF6EEC1D9D1E}">
      <dgm:prSet/>
      <dgm:spPr/>
      <dgm:t>
        <a:bodyPr/>
        <a:lstStyle/>
        <a:p>
          <a:endParaRPr lang="en-US"/>
        </a:p>
      </dgm:t>
    </dgm:pt>
    <dgm:pt modelId="{65377F53-EE37-4029-93FF-6CCF8FBBDDA2}">
      <dgm:prSet/>
      <dgm:spPr/>
      <dgm:t>
        <a:bodyPr/>
        <a:lstStyle/>
        <a:p>
          <a:r>
            <a:rPr lang="zh-CN"/>
            <a:t>焦虑</a:t>
          </a:r>
          <a:r>
            <a:rPr lang="en-US"/>
            <a:t>-</a:t>
          </a:r>
          <a:r>
            <a:rPr lang="zh-CN"/>
            <a:t>矛盾型（</a:t>
          </a:r>
          <a:r>
            <a:rPr lang="en-US"/>
            <a:t>anxious-ambivalent</a:t>
          </a:r>
          <a:r>
            <a:rPr lang="zh-CN"/>
            <a:t>）</a:t>
          </a:r>
          <a:endParaRPr lang="en-US"/>
        </a:p>
      </dgm:t>
    </dgm:pt>
    <dgm:pt modelId="{DCB1199F-3219-4BBD-8D96-CE9FBBF7EB37}" type="parTrans" cxnId="{C6EC0EA2-21FA-490D-B124-8F8597FB095F}">
      <dgm:prSet/>
      <dgm:spPr/>
      <dgm:t>
        <a:bodyPr/>
        <a:lstStyle/>
        <a:p>
          <a:endParaRPr lang="en-US"/>
        </a:p>
      </dgm:t>
    </dgm:pt>
    <dgm:pt modelId="{D043A39E-89D8-492D-B566-50BF84410F81}" type="sibTrans" cxnId="{C6EC0EA2-21FA-490D-B124-8F8597FB095F}">
      <dgm:prSet/>
      <dgm:spPr/>
      <dgm:t>
        <a:bodyPr/>
        <a:lstStyle/>
        <a:p>
          <a:endParaRPr lang="en-US"/>
        </a:p>
      </dgm:t>
    </dgm:pt>
    <dgm:pt modelId="{E7BDF65B-1792-4ABC-B140-A1763E580D55}">
      <dgm:prSet/>
      <dgm:spPr/>
      <dgm:t>
        <a:bodyPr/>
        <a:lstStyle/>
        <a:p>
          <a:r>
            <a:rPr lang="zh-CN"/>
            <a:t>分离前就有焦虑表现，母亲归来后很难安抚</a:t>
          </a:r>
          <a:endParaRPr lang="en-US"/>
        </a:p>
      </dgm:t>
    </dgm:pt>
    <dgm:pt modelId="{971C801C-F23E-444A-BC75-EEDB3F9791DB}" type="parTrans" cxnId="{FB0216CA-F184-4EF6-896D-29696A5A7795}">
      <dgm:prSet/>
      <dgm:spPr/>
      <dgm:t>
        <a:bodyPr/>
        <a:lstStyle/>
        <a:p>
          <a:endParaRPr lang="en-US"/>
        </a:p>
      </dgm:t>
    </dgm:pt>
    <dgm:pt modelId="{BA247571-9F18-48BE-9C7D-83324777FCF3}" type="sibTrans" cxnId="{FB0216CA-F184-4EF6-896D-29696A5A7795}">
      <dgm:prSet/>
      <dgm:spPr/>
      <dgm:t>
        <a:bodyPr/>
        <a:lstStyle/>
        <a:p>
          <a:endParaRPr lang="en-US"/>
        </a:p>
      </dgm:t>
    </dgm:pt>
    <dgm:pt modelId="{AAE5792B-3267-4C8C-A40C-B430C73EF9A4}">
      <dgm:prSet/>
      <dgm:spPr/>
      <dgm:t>
        <a:bodyPr/>
        <a:lstStyle/>
        <a:p>
          <a:r>
            <a:rPr lang="zh-CN"/>
            <a:t>恐惧</a:t>
          </a:r>
          <a:r>
            <a:rPr lang="en-US"/>
            <a:t>/</a:t>
          </a:r>
          <a:r>
            <a:rPr lang="zh-CN"/>
            <a:t>无序型（</a:t>
          </a:r>
          <a:r>
            <a:rPr lang="en-US"/>
            <a:t>fearful/disorganized</a:t>
          </a:r>
          <a:r>
            <a:rPr lang="zh-CN"/>
            <a:t>）</a:t>
          </a:r>
          <a:endParaRPr lang="en-US"/>
        </a:p>
      </dgm:t>
    </dgm:pt>
    <dgm:pt modelId="{BDBFDBEC-C955-458B-9E40-674D295D4BAF}" type="parTrans" cxnId="{D95A2EC5-49BB-40E0-98CB-DC9E34AD4D85}">
      <dgm:prSet/>
      <dgm:spPr/>
      <dgm:t>
        <a:bodyPr/>
        <a:lstStyle/>
        <a:p>
          <a:endParaRPr lang="en-US"/>
        </a:p>
      </dgm:t>
    </dgm:pt>
    <dgm:pt modelId="{61819630-F48B-49D3-AC7E-2B4A89BF5732}" type="sibTrans" cxnId="{D95A2EC5-49BB-40E0-98CB-DC9E34AD4D85}">
      <dgm:prSet/>
      <dgm:spPr/>
      <dgm:t>
        <a:bodyPr/>
        <a:lstStyle/>
        <a:p>
          <a:endParaRPr lang="en-US"/>
        </a:p>
      </dgm:t>
    </dgm:pt>
    <dgm:pt modelId="{36288789-6E6E-4A7F-A210-79380256EAFD}">
      <dgm:prSet/>
      <dgm:spPr/>
      <dgm:t>
        <a:bodyPr/>
        <a:lstStyle/>
        <a:p>
          <a:r>
            <a:rPr lang="zh-CN" dirty="0"/>
            <a:t>愤怒，被动，惊恐，缺乏稳定的行为模式</a:t>
          </a:r>
          <a:endParaRPr lang="en-US" dirty="0"/>
        </a:p>
      </dgm:t>
    </dgm:pt>
    <dgm:pt modelId="{B2CE8CAA-0AAE-45FA-81F8-46566565FF7E}" type="parTrans" cxnId="{9FC03865-201F-4137-A69A-15D9926E21F6}">
      <dgm:prSet/>
      <dgm:spPr/>
      <dgm:t>
        <a:bodyPr/>
        <a:lstStyle/>
        <a:p>
          <a:endParaRPr lang="en-US"/>
        </a:p>
      </dgm:t>
    </dgm:pt>
    <dgm:pt modelId="{BB162F0C-10CD-4E67-844B-DC74F398A5A7}" type="sibTrans" cxnId="{9FC03865-201F-4137-A69A-15D9926E21F6}">
      <dgm:prSet/>
      <dgm:spPr/>
      <dgm:t>
        <a:bodyPr/>
        <a:lstStyle/>
        <a:p>
          <a:endParaRPr lang="en-US"/>
        </a:p>
      </dgm:t>
    </dgm:pt>
    <dgm:pt modelId="{81F236AD-22CC-40FC-8871-9C229E09A89A}" type="pres">
      <dgm:prSet presAssocID="{45B8B84F-B5F2-4C93-8475-94A278979508}" presName="linear" presStyleCnt="0">
        <dgm:presLayoutVars>
          <dgm:dir/>
          <dgm:animLvl val="lvl"/>
          <dgm:resizeHandles val="exact"/>
        </dgm:presLayoutVars>
      </dgm:prSet>
      <dgm:spPr/>
    </dgm:pt>
    <dgm:pt modelId="{56CD5734-357B-40D2-8486-587D34F90FF5}" type="pres">
      <dgm:prSet presAssocID="{F553F2D4-6045-489C-962B-686A022E5CD9}" presName="parentLin" presStyleCnt="0"/>
      <dgm:spPr/>
    </dgm:pt>
    <dgm:pt modelId="{363A6C25-E67D-4C39-BCB5-ADC4E5FD6ECB}" type="pres">
      <dgm:prSet presAssocID="{F553F2D4-6045-489C-962B-686A022E5CD9}" presName="parentLeftMargin" presStyleLbl="node1" presStyleIdx="0" presStyleCnt="4"/>
      <dgm:spPr/>
    </dgm:pt>
    <dgm:pt modelId="{6E424E95-41CD-4D55-BE31-674B9574C3CD}" type="pres">
      <dgm:prSet presAssocID="{F553F2D4-6045-489C-962B-686A022E5CD9}" presName="parentText" presStyleLbl="node1" presStyleIdx="0" presStyleCnt="4">
        <dgm:presLayoutVars>
          <dgm:chMax val="0"/>
          <dgm:bulletEnabled val="1"/>
        </dgm:presLayoutVars>
      </dgm:prSet>
      <dgm:spPr/>
    </dgm:pt>
    <dgm:pt modelId="{53D6FC4A-EBCE-4D5A-9BF4-6AF83BDFA34D}" type="pres">
      <dgm:prSet presAssocID="{F553F2D4-6045-489C-962B-686A022E5CD9}" presName="negativeSpace" presStyleCnt="0"/>
      <dgm:spPr/>
    </dgm:pt>
    <dgm:pt modelId="{AEFE9D41-0483-4EAB-B217-18DA84990261}" type="pres">
      <dgm:prSet presAssocID="{F553F2D4-6045-489C-962B-686A022E5CD9}" presName="childText" presStyleLbl="conFgAcc1" presStyleIdx="0" presStyleCnt="4">
        <dgm:presLayoutVars>
          <dgm:bulletEnabled val="1"/>
        </dgm:presLayoutVars>
      </dgm:prSet>
      <dgm:spPr/>
    </dgm:pt>
    <dgm:pt modelId="{B8D8DE6A-DFAD-45B1-8322-406B60768161}" type="pres">
      <dgm:prSet presAssocID="{D111C3F6-DEEF-4715-A812-5342E2808CCD}" presName="spaceBetweenRectangles" presStyleCnt="0"/>
      <dgm:spPr/>
    </dgm:pt>
    <dgm:pt modelId="{E45417BB-439F-4A5B-B329-EDBA7E1855BE}" type="pres">
      <dgm:prSet presAssocID="{275B6BCC-0153-41B4-98AA-14AF1CB53FD3}" presName="parentLin" presStyleCnt="0"/>
      <dgm:spPr/>
    </dgm:pt>
    <dgm:pt modelId="{67D11EEF-0CCF-43A1-9CCF-E71F69650B3B}" type="pres">
      <dgm:prSet presAssocID="{275B6BCC-0153-41B4-98AA-14AF1CB53FD3}" presName="parentLeftMargin" presStyleLbl="node1" presStyleIdx="0" presStyleCnt="4"/>
      <dgm:spPr/>
    </dgm:pt>
    <dgm:pt modelId="{A02883CE-B754-456A-B220-50C0FDBBCF49}" type="pres">
      <dgm:prSet presAssocID="{275B6BCC-0153-41B4-98AA-14AF1CB53FD3}" presName="parentText" presStyleLbl="node1" presStyleIdx="1" presStyleCnt="4">
        <dgm:presLayoutVars>
          <dgm:chMax val="0"/>
          <dgm:bulletEnabled val="1"/>
        </dgm:presLayoutVars>
      </dgm:prSet>
      <dgm:spPr/>
    </dgm:pt>
    <dgm:pt modelId="{5410C138-CDC1-4B52-BD90-6CAD0C879401}" type="pres">
      <dgm:prSet presAssocID="{275B6BCC-0153-41B4-98AA-14AF1CB53FD3}" presName="negativeSpace" presStyleCnt="0"/>
      <dgm:spPr/>
    </dgm:pt>
    <dgm:pt modelId="{C6E7F39A-D958-4A0C-97FE-101D2305D88E}" type="pres">
      <dgm:prSet presAssocID="{275B6BCC-0153-41B4-98AA-14AF1CB53FD3}" presName="childText" presStyleLbl="conFgAcc1" presStyleIdx="1" presStyleCnt="4">
        <dgm:presLayoutVars>
          <dgm:bulletEnabled val="1"/>
        </dgm:presLayoutVars>
      </dgm:prSet>
      <dgm:spPr/>
    </dgm:pt>
    <dgm:pt modelId="{30E99926-3A73-4374-BE02-77AF78D69802}" type="pres">
      <dgm:prSet presAssocID="{A600699D-0CE0-481A-BE32-5624794C9A8D}" presName="spaceBetweenRectangles" presStyleCnt="0"/>
      <dgm:spPr/>
    </dgm:pt>
    <dgm:pt modelId="{AB7B53F1-D02B-488F-8B4E-EBD611D637B5}" type="pres">
      <dgm:prSet presAssocID="{65377F53-EE37-4029-93FF-6CCF8FBBDDA2}" presName="parentLin" presStyleCnt="0"/>
      <dgm:spPr/>
    </dgm:pt>
    <dgm:pt modelId="{7779E1E0-FEA6-4B28-BF81-77D59A9B4F29}" type="pres">
      <dgm:prSet presAssocID="{65377F53-EE37-4029-93FF-6CCF8FBBDDA2}" presName="parentLeftMargin" presStyleLbl="node1" presStyleIdx="1" presStyleCnt="4"/>
      <dgm:spPr/>
    </dgm:pt>
    <dgm:pt modelId="{DC13F610-4174-4DF3-BCAC-5CFB599F0A34}" type="pres">
      <dgm:prSet presAssocID="{65377F53-EE37-4029-93FF-6CCF8FBBDDA2}" presName="parentText" presStyleLbl="node1" presStyleIdx="2" presStyleCnt="4">
        <dgm:presLayoutVars>
          <dgm:chMax val="0"/>
          <dgm:bulletEnabled val="1"/>
        </dgm:presLayoutVars>
      </dgm:prSet>
      <dgm:spPr/>
    </dgm:pt>
    <dgm:pt modelId="{DA68AE1C-7607-442C-9DB2-BF26FA51F6DB}" type="pres">
      <dgm:prSet presAssocID="{65377F53-EE37-4029-93FF-6CCF8FBBDDA2}" presName="negativeSpace" presStyleCnt="0"/>
      <dgm:spPr/>
    </dgm:pt>
    <dgm:pt modelId="{EBC4050B-E6A9-47BF-8E2D-2A5FA763829F}" type="pres">
      <dgm:prSet presAssocID="{65377F53-EE37-4029-93FF-6CCF8FBBDDA2}" presName="childText" presStyleLbl="conFgAcc1" presStyleIdx="2" presStyleCnt="4">
        <dgm:presLayoutVars>
          <dgm:bulletEnabled val="1"/>
        </dgm:presLayoutVars>
      </dgm:prSet>
      <dgm:spPr/>
    </dgm:pt>
    <dgm:pt modelId="{87313D25-86BC-420E-B1F1-05A75F6B462E}" type="pres">
      <dgm:prSet presAssocID="{D043A39E-89D8-492D-B566-50BF84410F81}" presName="spaceBetweenRectangles" presStyleCnt="0"/>
      <dgm:spPr/>
    </dgm:pt>
    <dgm:pt modelId="{7A1EABEE-A0B9-4BC3-8E75-4009EE7850A7}" type="pres">
      <dgm:prSet presAssocID="{AAE5792B-3267-4C8C-A40C-B430C73EF9A4}" presName="parentLin" presStyleCnt="0"/>
      <dgm:spPr/>
    </dgm:pt>
    <dgm:pt modelId="{FE98394A-9A88-44DA-BE1F-53FDA8F6C8BC}" type="pres">
      <dgm:prSet presAssocID="{AAE5792B-3267-4C8C-A40C-B430C73EF9A4}" presName="parentLeftMargin" presStyleLbl="node1" presStyleIdx="2" presStyleCnt="4"/>
      <dgm:spPr/>
    </dgm:pt>
    <dgm:pt modelId="{0B7E0D61-AE51-4BFD-AE31-1B641B2F118E}" type="pres">
      <dgm:prSet presAssocID="{AAE5792B-3267-4C8C-A40C-B430C73EF9A4}" presName="parentText" presStyleLbl="node1" presStyleIdx="3" presStyleCnt="4">
        <dgm:presLayoutVars>
          <dgm:chMax val="0"/>
          <dgm:bulletEnabled val="1"/>
        </dgm:presLayoutVars>
      </dgm:prSet>
      <dgm:spPr/>
    </dgm:pt>
    <dgm:pt modelId="{2DF0F88B-ACB2-4491-B111-EDFE0D821E71}" type="pres">
      <dgm:prSet presAssocID="{AAE5792B-3267-4C8C-A40C-B430C73EF9A4}" presName="negativeSpace" presStyleCnt="0"/>
      <dgm:spPr/>
    </dgm:pt>
    <dgm:pt modelId="{15088A1F-B4CB-45CB-A4A3-9B5474C844D1}" type="pres">
      <dgm:prSet presAssocID="{AAE5792B-3267-4C8C-A40C-B430C73EF9A4}" presName="childText" presStyleLbl="conFgAcc1" presStyleIdx="3" presStyleCnt="4">
        <dgm:presLayoutVars>
          <dgm:bulletEnabled val="1"/>
        </dgm:presLayoutVars>
      </dgm:prSet>
      <dgm:spPr/>
    </dgm:pt>
  </dgm:ptLst>
  <dgm:cxnLst>
    <dgm:cxn modelId="{4687D61A-5B3C-4224-B75E-2B33FD5895D6}" type="presOf" srcId="{275B6BCC-0153-41B4-98AA-14AF1CB53FD3}" destId="{A02883CE-B754-456A-B220-50C0FDBBCF49}" srcOrd="1" destOrd="0" presId="urn:microsoft.com/office/officeart/2005/8/layout/list1"/>
    <dgm:cxn modelId="{E366441D-7152-47BA-9C68-6C37FA437885}" srcId="{45B8B84F-B5F2-4C93-8475-94A278979508}" destId="{F553F2D4-6045-489C-962B-686A022E5CD9}" srcOrd="0" destOrd="0" parTransId="{39A2BB2C-85BA-4F1F-9239-BD5491F07A14}" sibTransId="{D111C3F6-DEEF-4715-A812-5342E2808CCD}"/>
    <dgm:cxn modelId="{612F2527-B25F-476E-B055-55A3F4900827}" type="presOf" srcId="{E7BDF65B-1792-4ABC-B140-A1763E580D55}" destId="{EBC4050B-E6A9-47BF-8E2D-2A5FA763829F}" srcOrd="0" destOrd="0" presId="urn:microsoft.com/office/officeart/2005/8/layout/list1"/>
    <dgm:cxn modelId="{14980C38-8270-455B-AE0D-0F93855D149D}" type="presOf" srcId="{65377F53-EE37-4029-93FF-6CCF8FBBDDA2}" destId="{DC13F610-4174-4DF3-BCAC-5CFB599F0A34}" srcOrd="1" destOrd="0" presId="urn:microsoft.com/office/officeart/2005/8/layout/list1"/>
    <dgm:cxn modelId="{B36E513E-97F7-4411-B35C-24DCF2245B3B}" srcId="{45B8B84F-B5F2-4C93-8475-94A278979508}" destId="{275B6BCC-0153-41B4-98AA-14AF1CB53FD3}" srcOrd="1" destOrd="0" parTransId="{AA6E9BE3-FFEB-4F56-A570-09572D25F57F}" sibTransId="{A600699D-0CE0-481A-BE32-5624794C9A8D}"/>
    <dgm:cxn modelId="{61E6E23E-D868-4581-896D-DF6EEC1D9D1E}" srcId="{275B6BCC-0153-41B4-98AA-14AF1CB53FD3}" destId="{F4126789-1BA1-4D5A-8BEA-E19EDB816CA6}" srcOrd="0" destOrd="0" parTransId="{DFD483CC-6CCD-40F2-AE60-6CC6AD14C5D2}" sibTransId="{E5192FFC-EFF8-41DB-B1D4-ADA7F42684AF}"/>
    <dgm:cxn modelId="{9FC03865-201F-4137-A69A-15D9926E21F6}" srcId="{AAE5792B-3267-4C8C-A40C-B430C73EF9A4}" destId="{36288789-6E6E-4A7F-A210-79380256EAFD}" srcOrd="0" destOrd="0" parTransId="{B2CE8CAA-0AAE-45FA-81F8-46566565FF7E}" sibTransId="{BB162F0C-10CD-4E67-844B-DC74F398A5A7}"/>
    <dgm:cxn modelId="{C248696D-2652-4FE7-836B-C4F10D9CB07C}" type="presOf" srcId="{219E56DC-34C3-4373-AF45-A937A819CB5C}" destId="{AEFE9D41-0483-4EAB-B217-18DA84990261}" srcOrd="0" destOrd="0" presId="urn:microsoft.com/office/officeart/2005/8/layout/list1"/>
    <dgm:cxn modelId="{7EEDC570-4212-49B7-9671-FAD2E3604D19}" type="presOf" srcId="{AAE5792B-3267-4C8C-A40C-B430C73EF9A4}" destId="{0B7E0D61-AE51-4BFD-AE31-1B641B2F118E}" srcOrd="1" destOrd="0" presId="urn:microsoft.com/office/officeart/2005/8/layout/list1"/>
    <dgm:cxn modelId="{D934567B-C404-4851-9C1B-FD2AF52497C7}" type="presOf" srcId="{45B8B84F-B5F2-4C93-8475-94A278979508}" destId="{81F236AD-22CC-40FC-8871-9C229E09A89A}" srcOrd="0" destOrd="0" presId="urn:microsoft.com/office/officeart/2005/8/layout/list1"/>
    <dgm:cxn modelId="{F5081289-9608-48A4-BEC4-CDDBE27F64DB}" type="presOf" srcId="{F553F2D4-6045-489C-962B-686A022E5CD9}" destId="{363A6C25-E67D-4C39-BCB5-ADC4E5FD6ECB}" srcOrd="0" destOrd="0" presId="urn:microsoft.com/office/officeart/2005/8/layout/list1"/>
    <dgm:cxn modelId="{55A7FF94-37F1-48C8-A7ED-8D60D06BFFC0}" srcId="{F553F2D4-6045-489C-962B-686A022E5CD9}" destId="{219E56DC-34C3-4373-AF45-A937A819CB5C}" srcOrd="0" destOrd="0" parTransId="{64C70A1E-4867-4718-989B-AF35BF2E4D46}" sibTransId="{E0BE5FB5-BD22-4054-90B6-28C9ED0022C7}"/>
    <dgm:cxn modelId="{B0D1A096-035F-421B-BB5C-E0DF21BD5E08}" type="presOf" srcId="{AAE5792B-3267-4C8C-A40C-B430C73EF9A4}" destId="{FE98394A-9A88-44DA-BE1F-53FDA8F6C8BC}" srcOrd="0" destOrd="0" presId="urn:microsoft.com/office/officeart/2005/8/layout/list1"/>
    <dgm:cxn modelId="{C6EC0EA2-21FA-490D-B124-8F8597FB095F}" srcId="{45B8B84F-B5F2-4C93-8475-94A278979508}" destId="{65377F53-EE37-4029-93FF-6CCF8FBBDDA2}" srcOrd="2" destOrd="0" parTransId="{DCB1199F-3219-4BBD-8D96-CE9FBBF7EB37}" sibTransId="{D043A39E-89D8-492D-B566-50BF84410F81}"/>
    <dgm:cxn modelId="{4D7294AB-EEE4-4F4D-B523-B2DF731395B0}" type="presOf" srcId="{F553F2D4-6045-489C-962B-686A022E5CD9}" destId="{6E424E95-41CD-4D55-BE31-674B9574C3CD}" srcOrd="1" destOrd="0" presId="urn:microsoft.com/office/officeart/2005/8/layout/list1"/>
    <dgm:cxn modelId="{912BC7BB-5655-48BA-B67F-228A41E96008}" type="presOf" srcId="{65377F53-EE37-4029-93FF-6CCF8FBBDDA2}" destId="{7779E1E0-FEA6-4B28-BF81-77D59A9B4F29}" srcOrd="0" destOrd="0" presId="urn:microsoft.com/office/officeart/2005/8/layout/list1"/>
    <dgm:cxn modelId="{D95A2EC5-49BB-40E0-98CB-DC9E34AD4D85}" srcId="{45B8B84F-B5F2-4C93-8475-94A278979508}" destId="{AAE5792B-3267-4C8C-A40C-B430C73EF9A4}" srcOrd="3" destOrd="0" parTransId="{BDBFDBEC-C955-458B-9E40-674D295D4BAF}" sibTransId="{61819630-F48B-49D3-AC7E-2B4A89BF5732}"/>
    <dgm:cxn modelId="{FB0216CA-F184-4EF6-896D-29696A5A7795}" srcId="{65377F53-EE37-4029-93FF-6CCF8FBBDDA2}" destId="{E7BDF65B-1792-4ABC-B140-A1763E580D55}" srcOrd="0" destOrd="0" parTransId="{971C801C-F23E-444A-BC75-EEDB3F9791DB}" sibTransId="{BA247571-9F18-48BE-9C7D-83324777FCF3}"/>
    <dgm:cxn modelId="{1017F8DE-3E74-499F-BE01-430A721F88FA}" type="presOf" srcId="{36288789-6E6E-4A7F-A210-79380256EAFD}" destId="{15088A1F-B4CB-45CB-A4A3-9B5474C844D1}" srcOrd="0" destOrd="0" presId="urn:microsoft.com/office/officeart/2005/8/layout/list1"/>
    <dgm:cxn modelId="{45284CE0-4204-499E-B6A6-EC792616315E}" type="presOf" srcId="{F4126789-1BA1-4D5A-8BEA-E19EDB816CA6}" destId="{C6E7F39A-D958-4A0C-97FE-101D2305D88E}" srcOrd="0" destOrd="0" presId="urn:microsoft.com/office/officeart/2005/8/layout/list1"/>
    <dgm:cxn modelId="{1162E0FD-B752-4B3D-8356-01BC07AE3C7D}" type="presOf" srcId="{275B6BCC-0153-41B4-98AA-14AF1CB53FD3}" destId="{67D11EEF-0CCF-43A1-9CCF-E71F69650B3B}" srcOrd="0" destOrd="0" presId="urn:microsoft.com/office/officeart/2005/8/layout/list1"/>
    <dgm:cxn modelId="{E5931998-D473-4DBE-99D6-986BDA7D0E85}" type="presParOf" srcId="{81F236AD-22CC-40FC-8871-9C229E09A89A}" destId="{56CD5734-357B-40D2-8486-587D34F90FF5}" srcOrd="0" destOrd="0" presId="urn:microsoft.com/office/officeart/2005/8/layout/list1"/>
    <dgm:cxn modelId="{46E12757-BDF1-4DDB-B37B-60FADD3C7347}" type="presParOf" srcId="{56CD5734-357B-40D2-8486-587D34F90FF5}" destId="{363A6C25-E67D-4C39-BCB5-ADC4E5FD6ECB}" srcOrd="0" destOrd="0" presId="urn:microsoft.com/office/officeart/2005/8/layout/list1"/>
    <dgm:cxn modelId="{8DBF5B2B-D902-4E51-874B-EFCF9CBDE89B}" type="presParOf" srcId="{56CD5734-357B-40D2-8486-587D34F90FF5}" destId="{6E424E95-41CD-4D55-BE31-674B9574C3CD}" srcOrd="1" destOrd="0" presId="urn:microsoft.com/office/officeart/2005/8/layout/list1"/>
    <dgm:cxn modelId="{3184E70A-4055-4CD8-B555-A896D1828F7E}" type="presParOf" srcId="{81F236AD-22CC-40FC-8871-9C229E09A89A}" destId="{53D6FC4A-EBCE-4D5A-9BF4-6AF83BDFA34D}" srcOrd="1" destOrd="0" presId="urn:microsoft.com/office/officeart/2005/8/layout/list1"/>
    <dgm:cxn modelId="{FAB2621C-63A5-4BC8-BF3B-1F948E1F94F7}" type="presParOf" srcId="{81F236AD-22CC-40FC-8871-9C229E09A89A}" destId="{AEFE9D41-0483-4EAB-B217-18DA84990261}" srcOrd="2" destOrd="0" presId="urn:microsoft.com/office/officeart/2005/8/layout/list1"/>
    <dgm:cxn modelId="{7624B1FC-CEC8-4C04-8C9B-311EB96D3886}" type="presParOf" srcId="{81F236AD-22CC-40FC-8871-9C229E09A89A}" destId="{B8D8DE6A-DFAD-45B1-8322-406B60768161}" srcOrd="3" destOrd="0" presId="urn:microsoft.com/office/officeart/2005/8/layout/list1"/>
    <dgm:cxn modelId="{54E24D49-7998-4951-AEC8-93C55DC94BE4}" type="presParOf" srcId="{81F236AD-22CC-40FC-8871-9C229E09A89A}" destId="{E45417BB-439F-4A5B-B329-EDBA7E1855BE}" srcOrd="4" destOrd="0" presId="urn:microsoft.com/office/officeart/2005/8/layout/list1"/>
    <dgm:cxn modelId="{4EFD1AD0-92AC-4BA1-BB3F-00C192693481}" type="presParOf" srcId="{E45417BB-439F-4A5B-B329-EDBA7E1855BE}" destId="{67D11EEF-0CCF-43A1-9CCF-E71F69650B3B}" srcOrd="0" destOrd="0" presId="urn:microsoft.com/office/officeart/2005/8/layout/list1"/>
    <dgm:cxn modelId="{1FF802B4-5CB9-4E93-A338-239DF0D79A0E}" type="presParOf" srcId="{E45417BB-439F-4A5B-B329-EDBA7E1855BE}" destId="{A02883CE-B754-456A-B220-50C0FDBBCF49}" srcOrd="1" destOrd="0" presId="urn:microsoft.com/office/officeart/2005/8/layout/list1"/>
    <dgm:cxn modelId="{73E7A7BD-5921-445B-9720-FCC661661171}" type="presParOf" srcId="{81F236AD-22CC-40FC-8871-9C229E09A89A}" destId="{5410C138-CDC1-4B52-BD90-6CAD0C879401}" srcOrd="5" destOrd="0" presId="urn:microsoft.com/office/officeart/2005/8/layout/list1"/>
    <dgm:cxn modelId="{38B7682C-18DE-4D5D-B270-0FE4D7D09EE8}" type="presParOf" srcId="{81F236AD-22CC-40FC-8871-9C229E09A89A}" destId="{C6E7F39A-D958-4A0C-97FE-101D2305D88E}" srcOrd="6" destOrd="0" presId="urn:microsoft.com/office/officeart/2005/8/layout/list1"/>
    <dgm:cxn modelId="{F51B85D1-5C4F-4748-B689-AAD862E52B51}" type="presParOf" srcId="{81F236AD-22CC-40FC-8871-9C229E09A89A}" destId="{30E99926-3A73-4374-BE02-77AF78D69802}" srcOrd="7" destOrd="0" presId="urn:microsoft.com/office/officeart/2005/8/layout/list1"/>
    <dgm:cxn modelId="{10EDB631-6AB8-4C83-9E8A-DFA00651D827}" type="presParOf" srcId="{81F236AD-22CC-40FC-8871-9C229E09A89A}" destId="{AB7B53F1-D02B-488F-8B4E-EBD611D637B5}" srcOrd="8" destOrd="0" presId="urn:microsoft.com/office/officeart/2005/8/layout/list1"/>
    <dgm:cxn modelId="{3A7E1F6D-7684-4017-8E7E-25427CD5982B}" type="presParOf" srcId="{AB7B53F1-D02B-488F-8B4E-EBD611D637B5}" destId="{7779E1E0-FEA6-4B28-BF81-77D59A9B4F29}" srcOrd="0" destOrd="0" presId="urn:microsoft.com/office/officeart/2005/8/layout/list1"/>
    <dgm:cxn modelId="{90F0D6D5-4826-40F5-B1F2-CCE9C38B6D99}" type="presParOf" srcId="{AB7B53F1-D02B-488F-8B4E-EBD611D637B5}" destId="{DC13F610-4174-4DF3-BCAC-5CFB599F0A34}" srcOrd="1" destOrd="0" presId="urn:microsoft.com/office/officeart/2005/8/layout/list1"/>
    <dgm:cxn modelId="{8FCF7297-B493-4CE6-88B0-D878A3D59272}" type="presParOf" srcId="{81F236AD-22CC-40FC-8871-9C229E09A89A}" destId="{DA68AE1C-7607-442C-9DB2-BF26FA51F6DB}" srcOrd="9" destOrd="0" presId="urn:microsoft.com/office/officeart/2005/8/layout/list1"/>
    <dgm:cxn modelId="{6812EC2E-0D4F-4958-88FA-6C786456846C}" type="presParOf" srcId="{81F236AD-22CC-40FC-8871-9C229E09A89A}" destId="{EBC4050B-E6A9-47BF-8E2D-2A5FA763829F}" srcOrd="10" destOrd="0" presId="urn:microsoft.com/office/officeart/2005/8/layout/list1"/>
    <dgm:cxn modelId="{1D8A2952-4244-4805-AB1F-74A1F57605DD}" type="presParOf" srcId="{81F236AD-22CC-40FC-8871-9C229E09A89A}" destId="{87313D25-86BC-420E-B1F1-05A75F6B462E}" srcOrd="11" destOrd="0" presId="urn:microsoft.com/office/officeart/2005/8/layout/list1"/>
    <dgm:cxn modelId="{AE222AB7-C143-43A9-8BF0-A775CC92ACC8}" type="presParOf" srcId="{81F236AD-22CC-40FC-8871-9C229E09A89A}" destId="{7A1EABEE-A0B9-4BC3-8E75-4009EE7850A7}" srcOrd="12" destOrd="0" presId="urn:microsoft.com/office/officeart/2005/8/layout/list1"/>
    <dgm:cxn modelId="{DF72F7A6-4DB2-48F9-BB27-F5524183D811}" type="presParOf" srcId="{7A1EABEE-A0B9-4BC3-8E75-4009EE7850A7}" destId="{FE98394A-9A88-44DA-BE1F-53FDA8F6C8BC}" srcOrd="0" destOrd="0" presId="urn:microsoft.com/office/officeart/2005/8/layout/list1"/>
    <dgm:cxn modelId="{6314539E-F188-4B22-9F4D-2B7A1D9877CE}" type="presParOf" srcId="{7A1EABEE-A0B9-4BC3-8E75-4009EE7850A7}" destId="{0B7E0D61-AE51-4BFD-AE31-1B641B2F118E}" srcOrd="1" destOrd="0" presId="urn:microsoft.com/office/officeart/2005/8/layout/list1"/>
    <dgm:cxn modelId="{701BD18F-5EAD-4B7F-8A42-F2B934532B64}" type="presParOf" srcId="{81F236AD-22CC-40FC-8871-9C229E09A89A}" destId="{2DF0F88B-ACB2-4491-B111-EDFE0D821E71}" srcOrd="13" destOrd="0" presId="urn:microsoft.com/office/officeart/2005/8/layout/list1"/>
    <dgm:cxn modelId="{FF575AAE-6D4C-4A0D-8773-77F8322DCAE8}" type="presParOf" srcId="{81F236AD-22CC-40FC-8871-9C229E09A89A}" destId="{15088A1F-B4CB-45CB-A4A3-9B5474C844D1}"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2F7F97-6F8E-46AA-854E-59CD4376F3B9}">
      <dsp:nvSpPr>
        <dsp:cNvPr id="0" name=""/>
        <dsp:cNvSpPr/>
      </dsp:nvSpPr>
      <dsp:spPr>
        <a:xfrm>
          <a:off x="0" y="1805"/>
          <a:ext cx="10515600" cy="91531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3EBDDA-00C0-4135-B2EA-A130A3A8451C}">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C8638D-15FB-4C78-853A-C1B4B7B2B95F}">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zh-CN" sz="2200" kern="1200"/>
            <a:t>弗洛伊德一直在影响着心理治疗的实践，即使是非精神分析取向的治疗师，也会用到与弗洛伊德相关的概念和技术</a:t>
          </a:r>
          <a:endParaRPr lang="en-US" sz="2200" kern="1200"/>
        </a:p>
      </dsp:txBody>
      <dsp:txXfrm>
        <a:off x="1057183" y="1805"/>
        <a:ext cx="9458416" cy="915310"/>
      </dsp:txXfrm>
    </dsp:sp>
    <dsp:sp modelId="{0178C02B-670E-495A-8088-F1186F33D8E7}">
      <dsp:nvSpPr>
        <dsp:cNvPr id="0" name=""/>
        <dsp:cNvSpPr/>
      </dsp:nvSpPr>
      <dsp:spPr>
        <a:xfrm>
          <a:off x="0" y="1145944"/>
          <a:ext cx="10515600" cy="9153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02449A-3651-425C-A4A0-4BA403ADBDDA}">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238A49-107F-4085-A616-B2BA9F45DFD5}">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zh-CN" sz="2200" kern="1200"/>
            <a:t>弗洛伊德的许多理论和概念已经进入到了流行文化，影响到了日常思维</a:t>
          </a:r>
          <a:endParaRPr lang="en-US" sz="2200" kern="1200"/>
        </a:p>
      </dsp:txBody>
      <dsp:txXfrm>
        <a:off x="1057183" y="1145944"/>
        <a:ext cx="9458416" cy="915310"/>
      </dsp:txXfrm>
    </dsp:sp>
    <dsp:sp modelId="{858B3FC0-03CF-4CC3-88B0-272F3332A84B}">
      <dsp:nvSpPr>
        <dsp:cNvPr id="0" name=""/>
        <dsp:cNvSpPr/>
      </dsp:nvSpPr>
      <dsp:spPr>
        <a:xfrm>
          <a:off x="0" y="2290082"/>
          <a:ext cx="10515600" cy="91531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8038B6-8758-4CC3-B19D-1443FBD87EA0}">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EC8CF7-1886-4FF1-A57A-63726789DB2F}">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zh-CN" sz="2200" kern="1200"/>
            <a:t>弗洛伊德的理论并未彻底被推翻，许多内容得到了当代研究的证实</a:t>
          </a:r>
          <a:endParaRPr lang="en-US" sz="2200" kern="1200"/>
        </a:p>
      </dsp:txBody>
      <dsp:txXfrm>
        <a:off x="1057183" y="2290082"/>
        <a:ext cx="9458416" cy="915310"/>
      </dsp:txXfrm>
    </dsp:sp>
    <dsp:sp modelId="{49FD2082-9D63-44AC-85BE-071FD62FF286}">
      <dsp:nvSpPr>
        <dsp:cNvPr id="0" name=""/>
        <dsp:cNvSpPr/>
      </dsp:nvSpPr>
      <dsp:spPr>
        <a:xfrm>
          <a:off x="0" y="3434221"/>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DD8656-A42D-4FA4-832C-D3BFAF5CE666}">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2DF637-25A1-455D-8FB4-A57679A411EB}">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zh-CN" sz="2200" kern="1200"/>
            <a:t>弗洛伊德的理论是以往人格理论中最全面的一个（</a:t>
          </a:r>
          <a:r>
            <a:rPr lang="en-US" sz="2200" kern="1200"/>
            <a:t>grand theory</a:t>
          </a:r>
          <a:r>
            <a:rPr lang="zh-CN" sz="2200" kern="1200"/>
            <a:t>的代表），提出了许多重要的问题</a:t>
          </a:r>
          <a:endParaRPr lang="en-US" sz="2200" kern="1200"/>
        </a:p>
      </dsp:txBody>
      <dsp:txXfrm>
        <a:off x="1057183" y="3434221"/>
        <a:ext cx="9458416" cy="915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B0EFAA-7A39-4A4D-A4B5-558C1BC74BA2}">
      <dsp:nvSpPr>
        <dsp:cNvPr id="0" name=""/>
        <dsp:cNvSpPr/>
      </dsp:nvSpPr>
      <dsp:spPr>
        <a:xfrm>
          <a:off x="0" y="919142"/>
          <a:ext cx="6248400" cy="16968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43C5E3-8BDB-476F-9DE0-B302359420D5}">
      <dsp:nvSpPr>
        <dsp:cNvPr id="0" name=""/>
        <dsp:cNvSpPr/>
      </dsp:nvSpPr>
      <dsp:spPr>
        <a:xfrm>
          <a:off x="513305" y="1300940"/>
          <a:ext cx="933283" cy="9332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D0E4E6-B232-43F4-9304-1BEE5040A054}">
      <dsp:nvSpPr>
        <dsp:cNvPr id="0" name=""/>
        <dsp:cNvSpPr/>
      </dsp:nvSpPr>
      <dsp:spPr>
        <a:xfrm>
          <a:off x="1959895" y="919142"/>
          <a:ext cx="4288504" cy="1696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586" tIns="179586" rIns="179586" bIns="179586" numCol="1" spcCol="1270" anchor="ctr" anchorCtr="0">
          <a:noAutofit/>
        </a:bodyPr>
        <a:lstStyle/>
        <a:p>
          <a:pPr marL="0" lvl="0" indent="0" algn="l" defTabSz="933450">
            <a:lnSpc>
              <a:spcPct val="90000"/>
            </a:lnSpc>
            <a:spcBef>
              <a:spcPct val="0"/>
            </a:spcBef>
            <a:spcAft>
              <a:spcPct val="35000"/>
            </a:spcAft>
            <a:buNone/>
          </a:pPr>
          <a:r>
            <a:rPr lang="zh-CN" sz="2100" kern="1200"/>
            <a:t>弗洛伊德之后，一批学者继续研究和发展精神分析理论，代表人物包括阿德勒、荣格、霍妮、埃里克森、克莱恩、温尼科特等等</a:t>
          </a:r>
          <a:endParaRPr lang="en-US" sz="2100" kern="1200"/>
        </a:p>
      </dsp:txBody>
      <dsp:txXfrm>
        <a:off x="1959895" y="919142"/>
        <a:ext cx="4288504" cy="1696878"/>
      </dsp:txXfrm>
    </dsp:sp>
    <dsp:sp modelId="{BC682F35-29B1-4D63-BCBA-7A77686D3C9E}">
      <dsp:nvSpPr>
        <dsp:cNvPr id="0" name=""/>
        <dsp:cNvSpPr/>
      </dsp:nvSpPr>
      <dsp:spPr>
        <a:xfrm>
          <a:off x="0" y="3040241"/>
          <a:ext cx="6248400" cy="16968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F5F546-F849-499C-82E1-D4C06350FF2A}">
      <dsp:nvSpPr>
        <dsp:cNvPr id="0" name=""/>
        <dsp:cNvSpPr/>
      </dsp:nvSpPr>
      <dsp:spPr>
        <a:xfrm>
          <a:off x="513305" y="3422039"/>
          <a:ext cx="933283" cy="9332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40316E-1CBB-4613-9C57-B55E79BAD695}">
      <dsp:nvSpPr>
        <dsp:cNvPr id="0" name=""/>
        <dsp:cNvSpPr/>
      </dsp:nvSpPr>
      <dsp:spPr>
        <a:xfrm>
          <a:off x="1959895" y="3040241"/>
          <a:ext cx="4288504" cy="1696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586" tIns="179586" rIns="179586" bIns="179586" numCol="1" spcCol="1270" anchor="ctr" anchorCtr="0">
          <a:noAutofit/>
        </a:bodyPr>
        <a:lstStyle/>
        <a:p>
          <a:pPr marL="0" lvl="0" indent="0" algn="l" defTabSz="933450">
            <a:lnSpc>
              <a:spcPct val="90000"/>
            </a:lnSpc>
            <a:spcBef>
              <a:spcPct val="0"/>
            </a:spcBef>
            <a:spcAft>
              <a:spcPct val="35000"/>
            </a:spcAft>
            <a:buNone/>
          </a:pPr>
          <a:r>
            <a:rPr lang="zh-CN" sz="2100" kern="1200"/>
            <a:t>在研究方法上，他们与弗洛伊德类似，主要依赖于临床观察、自我分析、以及个人思辨</a:t>
          </a:r>
          <a:endParaRPr lang="en-US" sz="2100" kern="1200"/>
        </a:p>
      </dsp:txBody>
      <dsp:txXfrm>
        <a:off x="1959895" y="3040241"/>
        <a:ext cx="4288504" cy="16968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3D846-8F36-4977-9556-76E6C364E239}">
      <dsp:nvSpPr>
        <dsp:cNvPr id="0" name=""/>
        <dsp:cNvSpPr/>
      </dsp:nvSpPr>
      <dsp:spPr>
        <a:xfrm>
          <a:off x="0" y="5000"/>
          <a:ext cx="6630785" cy="10651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09E8A7-BCDE-4109-B50D-AC4B3CBF4539}">
      <dsp:nvSpPr>
        <dsp:cNvPr id="0" name=""/>
        <dsp:cNvSpPr/>
      </dsp:nvSpPr>
      <dsp:spPr>
        <a:xfrm>
          <a:off x="322202" y="244655"/>
          <a:ext cx="585823" cy="5858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EA8D93-9AA7-4263-BA3F-26F822D68309}">
      <dsp:nvSpPr>
        <dsp:cNvPr id="0" name=""/>
        <dsp:cNvSpPr/>
      </dsp:nvSpPr>
      <dsp:spPr>
        <a:xfrm>
          <a:off x="1230228" y="5000"/>
          <a:ext cx="5400556" cy="1065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727" tIns="112727" rIns="112727" bIns="112727" numCol="1" spcCol="1270" anchor="ctr" anchorCtr="0">
          <a:noAutofit/>
        </a:bodyPr>
        <a:lstStyle/>
        <a:p>
          <a:pPr marL="0" lvl="0" indent="0" algn="l" defTabSz="755650">
            <a:lnSpc>
              <a:spcPct val="90000"/>
            </a:lnSpc>
            <a:spcBef>
              <a:spcPct val="0"/>
            </a:spcBef>
            <a:spcAft>
              <a:spcPct val="35000"/>
            </a:spcAft>
            <a:buNone/>
          </a:pPr>
          <a:r>
            <a:rPr lang="en-US" sz="1700" kern="1200"/>
            <a:t>1.</a:t>
          </a:r>
          <a:r>
            <a:rPr lang="zh-CN" sz="1700" kern="1200"/>
            <a:t>许多心理活动都是无意识的，对人们的生活产生了重要影响</a:t>
          </a:r>
          <a:endParaRPr lang="en-US" sz="1700" kern="1200"/>
        </a:p>
      </dsp:txBody>
      <dsp:txXfrm>
        <a:off x="1230228" y="5000"/>
        <a:ext cx="5400556" cy="1065133"/>
      </dsp:txXfrm>
    </dsp:sp>
    <dsp:sp modelId="{28B8AB12-E7D1-4CDC-9BFA-AC2FB7525D87}">
      <dsp:nvSpPr>
        <dsp:cNvPr id="0" name=""/>
        <dsp:cNvSpPr/>
      </dsp:nvSpPr>
      <dsp:spPr>
        <a:xfrm>
          <a:off x="0" y="1336417"/>
          <a:ext cx="6630785" cy="10651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F05D82-C7C6-4DAA-A1B6-F4D9FEBD501A}">
      <dsp:nvSpPr>
        <dsp:cNvPr id="0" name=""/>
        <dsp:cNvSpPr/>
      </dsp:nvSpPr>
      <dsp:spPr>
        <a:xfrm>
          <a:off x="322202" y="1576071"/>
          <a:ext cx="585823" cy="5858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91F93E-E378-46DA-A76B-3C437C45AB48}">
      <dsp:nvSpPr>
        <dsp:cNvPr id="0" name=""/>
        <dsp:cNvSpPr/>
      </dsp:nvSpPr>
      <dsp:spPr>
        <a:xfrm>
          <a:off x="1230228" y="1336417"/>
          <a:ext cx="5400556" cy="1065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727" tIns="112727" rIns="112727" bIns="112727" numCol="1" spcCol="1270" anchor="ctr" anchorCtr="0">
          <a:noAutofit/>
        </a:bodyPr>
        <a:lstStyle/>
        <a:p>
          <a:pPr marL="0" lvl="0" indent="0" algn="l" defTabSz="755650">
            <a:lnSpc>
              <a:spcPct val="90000"/>
            </a:lnSpc>
            <a:spcBef>
              <a:spcPct val="0"/>
            </a:spcBef>
            <a:spcAft>
              <a:spcPct val="35000"/>
            </a:spcAft>
            <a:buNone/>
          </a:pPr>
          <a:r>
            <a:rPr lang="en-US" sz="1700" kern="1200"/>
            <a:t>2.</a:t>
          </a:r>
          <a:r>
            <a:rPr lang="zh-CN" sz="1700" kern="1200"/>
            <a:t>行为通常反映了不同心理过程，如情绪、动机、思维之间的冲突</a:t>
          </a:r>
          <a:endParaRPr lang="en-US" sz="1700" kern="1200"/>
        </a:p>
      </dsp:txBody>
      <dsp:txXfrm>
        <a:off x="1230228" y="1336417"/>
        <a:ext cx="5400556" cy="1065133"/>
      </dsp:txXfrm>
    </dsp:sp>
    <dsp:sp modelId="{C45FFB88-0A77-4319-A14A-4A7AB687A699}">
      <dsp:nvSpPr>
        <dsp:cNvPr id="0" name=""/>
        <dsp:cNvSpPr/>
      </dsp:nvSpPr>
      <dsp:spPr>
        <a:xfrm>
          <a:off x="0" y="2667833"/>
          <a:ext cx="6630785" cy="10651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8B9CD5-951C-4E08-8440-F8A93D604508}">
      <dsp:nvSpPr>
        <dsp:cNvPr id="0" name=""/>
        <dsp:cNvSpPr/>
      </dsp:nvSpPr>
      <dsp:spPr>
        <a:xfrm>
          <a:off x="322202" y="2907488"/>
          <a:ext cx="585823" cy="5858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13D2A4-8C3C-423E-AAB8-52B4D230AD74}">
      <dsp:nvSpPr>
        <dsp:cNvPr id="0" name=""/>
        <dsp:cNvSpPr/>
      </dsp:nvSpPr>
      <dsp:spPr>
        <a:xfrm>
          <a:off x="1230228" y="2667833"/>
          <a:ext cx="5400556" cy="1065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727" tIns="112727" rIns="112727" bIns="112727" numCol="1" spcCol="1270" anchor="ctr" anchorCtr="0">
          <a:noAutofit/>
        </a:bodyPr>
        <a:lstStyle/>
        <a:p>
          <a:pPr marL="0" lvl="0" indent="0" algn="l" defTabSz="755650">
            <a:lnSpc>
              <a:spcPct val="90000"/>
            </a:lnSpc>
            <a:spcBef>
              <a:spcPct val="0"/>
            </a:spcBef>
            <a:spcAft>
              <a:spcPct val="35000"/>
            </a:spcAft>
            <a:buNone/>
          </a:pPr>
          <a:r>
            <a:rPr lang="en-US" sz="1700" kern="1200"/>
            <a:t>3.</a:t>
          </a:r>
          <a:r>
            <a:rPr lang="zh-CN" sz="1700" kern="1200"/>
            <a:t>童年时期的重大事件会影响成年后的人格，尤其是与人际关系有关的部分</a:t>
          </a:r>
          <a:endParaRPr lang="en-US" sz="1700" kern="1200"/>
        </a:p>
      </dsp:txBody>
      <dsp:txXfrm>
        <a:off x="1230228" y="2667833"/>
        <a:ext cx="5400556" cy="1065133"/>
      </dsp:txXfrm>
    </dsp:sp>
    <dsp:sp modelId="{5A8D459B-253E-48EE-8C73-70FD5B56F694}">
      <dsp:nvSpPr>
        <dsp:cNvPr id="0" name=""/>
        <dsp:cNvSpPr/>
      </dsp:nvSpPr>
      <dsp:spPr>
        <a:xfrm>
          <a:off x="0" y="3999249"/>
          <a:ext cx="6630785" cy="10651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6E0097-D015-43EB-BC83-9483670C35CD}">
      <dsp:nvSpPr>
        <dsp:cNvPr id="0" name=""/>
        <dsp:cNvSpPr/>
      </dsp:nvSpPr>
      <dsp:spPr>
        <a:xfrm>
          <a:off x="322202" y="4238904"/>
          <a:ext cx="585823" cy="5858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6353E4-2FF8-4616-8B17-29BD156E2B23}">
      <dsp:nvSpPr>
        <dsp:cNvPr id="0" name=""/>
        <dsp:cNvSpPr/>
      </dsp:nvSpPr>
      <dsp:spPr>
        <a:xfrm>
          <a:off x="1230228" y="3999249"/>
          <a:ext cx="5400556" cy="1065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727" tIns="112727" rIns="112727" bIns="112727" numCol="1" spcCol="1270" anchor="ctr" anchorCtr="0">
          <a:noAutofit/>
        </a:bodyPr>
        <a:lstStyle/>
        <a:p>
          <a:pPr marL="0" lvl="0" indent="0" algn="l" defTabSz="755650">
            <a:lnSpc>
              <a:spcPct val="90000"/>
            </a:lnSpc>
            <a:spcBef>
              <a:spcPct val="0"/>
            </a:spcBef>
            <a:spcAft>
              <a:spcPct val="35000"/>
            </a:spcAft>
            <a:buNone/>
          </a:pPr>
          <a:r>
            <a:rPr lang="en-US" sz="1700" kern="1200"/>
            <a:t>4.</a:t>
          </a:r>
          <a:r>
            <a:rPr lang="zh-CN" sz="1700" kern="1200"/>
            <a:t>与重要他人（如父母）的关系会塑造我们关于自我和人际关系的心理表征，进而影响到我们与他人的互动</a:t>
          </a:r>
          <a:endParaRPr lang="en-US" sz="1700" kern="1200"/>
        </a:p>
      </dsp:txBody>
      <dsp:txXfrm>
        <a:off x="1230228" y="3999249"/>
        <a:ext cx="5400556" cy="1065133"/>
      </dsp:txXfrm>
    </dsp:sp>
    <dsp:sp modelId="{AC2A5DEB-F09A-486B-9FFB-B8C2D84C0A8C}">
      <dsp:nvSpPr>
        <dsp:cNvPr id="0" name=""/>
        <dsp:cNvSpPr/>
      </dsp:nvSpPr>
      <dsp:spPr>
        <a:xfrm>
          <a:off x="0" y="5330666"/>
          <a:ext cx="6630785" cy="10651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74550C-64E8-4464-96D6-4E804E152B7F}">
      <dsp:nvSpPr>
        <dsp:cNvPr id="0" name=""/>
        <dsp:cNvSpPr/>
      </dsp:nvSpPr>
      <dsp:spPr>
        <a:xfrm>
          <a:off x="322202" y="5570321"/>
          <a:ext cx="585823" cy="5858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66D50A-EDA5-4C25-B97E-93E8AD76E0FF}">
      <dsp:nvSpPr>
        <dsp:cNvPr id="0" name=""/>
        <dsp:cNvSpPr/>
      </dsp:nvSpPr>
      <dsp:spPr>
        <a:xfrm>
          <a:off x="1230228" y="5330666"/>
          <a:ext cx="5400556" cy="1065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727" tIns="112727" rIns="112727" bIns="112727" numCol="1" spcCol="1270" anchor="ctr" anchorCtr="0">
          <a:noAutofit/>
        </a:bodyPr>
        <a:lstStyle/>
        <a:p>
          <a:pPr marL="0" lvl="0" indent="0" algn="l" defTabSz="755650">
            <a:lnSpc>
              <a:spcPct val="90000"/>
            </a:lnSpc>
            <a:spcBef>
              <a:spcPct val="0"/>
            </a:spcBef>
            <a:spcAft>
              <a:spcPct val="35000"/>
            </a:spcAft>
            <a:buNone/>
          </a:pPr>
          <a:r>
            <a:rPr lang="en-US" sz="1700" kern="1200"/>
            <a:t>5.</a:t>
          </a:r>
          <a:r>
            <a:rPr lang="zh-CN" sz="1700" kern="1200"/>
            <a:t>心理发展包括了从不规律、不成熟的以自我为中心的状态过渡到有规律的、成熟的状态的转变，期间人际关系变得越来越重要</a:t>
          </a:r>
          <a:endParaRPr lang="en-US" sz="1700" kern="1200"/>
        </a:p>
      </dsp:txBody>
      <dsp:txXfrm>
        <a:off x="1230228" y="5330666"/>
        <a:ext cx="5400556" cy="10651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66C85A-1CEF-4043-A23C-23660D542B3D}">
      <dsp:nvSpPr>
        <dsp:cNvPr id="0" name=""/>
        <dsp:cNvSpPr/>
      </dsp:nvSpPr>
      <dsp:spPr>
        <a:xfrm>
          <a:off x="0" y="0"/>
          <a:ext cx="3609022" cy="4310247"/>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1373" tIns="330200" rIns="281373" bIns="330200" numCol="1" spcCol="1270" anchor="t" anchorCtr="0">
          <a:noAutofit/>
        </a:bodyPr>
        <a:lstStyle/>
        <a:p>
          <a:pPr marL="0" lvl="0" indent="0" algn="l" defTabSz="977900">
            <a:lnSpc>
              <a:spcPct val="90000"/>
            </a:lnSpc>
            <a:spcBef>
              <a:spcPct val="0"/>
            </a:spcBef>
            <a:spcAft>
              <a:spcPct val="35000"/>
            </a:spcAft>
            <a:buNone/>
          </a:pPr>
          <a:r>
            <a:rPr lang="zh-CN" sz="2200" kern="1200"/>
            <a:t>不像弗洛伊德那样强调性</a:t>
          </a:r>
          <a:endParaRPr lang="en-US" sz="2200" kern="1200"/>
        </a:p>
        <a:p>
          <a:pPr marL="171450" lvl="1" indent="-171450" algn="l" defTabSz="755650">
            <a:lnSpc>
              <a:spcPct val="90000"/>
            </a:lnSpc>
            <a:spcBef>
              <a:spcPct val="0"/>
            </a:spcBef>
            <a:spcAft>
              <a:spcPct val="15000"/>
            </a:spcAft>
            <a:buChar char="•"/>
          </a:pPr>
          <a:r>
            <a:rPr lang="zh-CN" sz="1700" kern="1200" dirty="0"/>
            <a:t>不再强调力比多是一种带有性色彩的思想和行为的原动力，而是将其解读为一种指向生命和创造的一般动机</a:t>
          </a:r>
          <a:endParaRPr lang="en-US" sz="1700" kern="1200" dirty="0"/>
        </a:p>
      </dsp:txBody>
      <dsp:txXfrm>
        <a:off x="0" y="1637893"/>
        <a:ext cx="3609022" cy="2586148"/>
      </dsp:txXfrm>
    </dsp:sp>
    <dsp:sp modelId="{BFA73029-26EE-4068-AE1E-4AA94455533D}">
      <dsp:nvSpPr>
        <dsp:cNvPr id="0" name=""/>
        <dsp:cNvSpPr/>
      </dsp:nvSpPr>
      <dsp:spPr>
        <a:xfrm>
          <a:off x="1157974" y="431024"/>
          <a:ext cx="1293074" cy="1293074"/>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813" tIns="12700" rIns="100813"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347340" y="620390"/>
        <a:ext cx="914342" cy="914342"/>
      </dsp:txXfrm>
    </dsp:sp>
    <dsp:sp modelId="{5DDF08AE-DFBE-4532-A0DA-3E39F127B459}">
      <dsp:nvSpPr>
        <dsp:cNvPr id="0" name=""/>
        <dsp:cNvSpPr/>
      </dsp:nvSpPr>
      <dsp:spPr>
        <a:xfrm>
          <a:off x="0" y="4310175"/>
          <a:ext cx="3609022" cy="72"/>
        </a:xfrm>
        <a:prstGeom prst="rect">
          <a:avLst/>
        </a:prstGeom>
        <a:solidFill>
          <a:schemeClr val="accent5">
            <a:hueOff val="-1351709"/>
            <a:satOff val="-3484"/>
            <a:lumOff val="-2353"/>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63ED3C-0257-4162-8CC1-D0D2FB4F61F3}">
      <dsp:nvSpPr>
        <dsp:cNvPr id="0" name=""/>
        <dsp:cNvSpPr/>
      </dsp:nvSpPr>
      <dsp:spPr>
        <a:xfrm>
          <a:off x="3969924" y="0"/>
          <a:ext cx="3609022" cy="4310247"/>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1373" tIns="330200" rIns="281373" bIns="330200" numCol="1" spcCol="1270" anchor="t" anchorCtr="0">
          <a:noAutofit/>
        </a:bodyPr>
        <a:lstStyle/>
        <a:p>
          <a:pPr marL="0" lvl="0" indent="0" algn="l" defTabSz="977900">
            <a:lnSpc>
              <a:spcPct val="90000"/>
            </a:lnSpc>
            <a:spcBef>
              <a:spcPct val="0"/>
            </a:spcBef>
            <a:spcAft>
              <a:spcPct val="35000"/>
            </a:spcAft>
            <a:buNone/>
          </a:pPr>
          <a:r>
            <a:rPr lang="zh-CN" sz="2200" kern="1200"/>
            <a:t>不再只强调无意识的过程，同时也关注有意识的过程</a:t>
          </a:r>
          <a:endParaRPr lang="en-US" sz="2200" kern="1200"/>
        </a:p>
      </dsp:txBody>
      <dsp:txXfrm>
        <a:off x="3969924" y="1637893"/>
        <a:ext cx="3609022" cy="2586148"/>
      </dsp:txXfrm>
    </dsp:sp>
    <dsp:sp modelId="{F6415DAC-05C2-448F-826C-B4413FAE6FB7}">
      <dsp:nvSpPr>
        <dsp:cNvPr id="0" name=""/>
        <dsp:cNvSpPr/>
      </dsp:nvSpPr>
      <dsp:spPr>
        <a:xfrm>
          <a:off x="5127898" y="431024"/>
          <a:ext cx="1293074" cy="1293074"/>
        </a:xfrm>
        <a:prstGeom prst="ellipse">
          <a:avLst/>
        </a:prstGeom>
        <a:solidFill>
          <a:schemeClr val="accent5">
            <a:hueOff val="-2703417"/>
            <a:satOff val="-6968"/>
            <a:lumOff val="-4706"/>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813" tIns="12700" rIns="100813"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5317264" y="620390"/>
        <a:ext cx="914342" cy="914342"/>
      </dsp:txXfrm>
    </dsp:sp>
    <dsp:sp modelId="{500B7269-5788-41A7-938C-4A9EFD7E4B4A}">
      <dsp:nvSpPr>
        <dsp:cNvPr id="0" name=""/>
        <dsp:cNvSpPr/>
      </dsp:nvSpPr>
      <dsp:spPr>
        <a:xfrm>
          <a:off x="3969924" y="4310175"/>
          <a:ext cx="3609022" cy="72"/>
        </a:xfrm>
        <a:prstGeom prst="rect">
          <a:avLst/>
        </a:prstGeom>
        <a:solidFill>
          <a:schemeClr val="accent5">
            <a:hueOff val="-4055126"/>
            <a:satOff val="-10451"/>
            <a:lumOff val="-7059"/>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F77C1E-368B-4F4A-882D-9C0C6301E16E}">
      <dsp:nvSpPr>
        <dsp:cNvPr id="0" name=""/>
        <dsp:cNvSpPr/>
      </dsp:nvSpPr>
      <dsp:spPr>
        <a:xfrm>
          <a:off x="7939849" y="0"/>
          <a:ext cx="3609022" cy="4310247"/>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1373" tIns="330200" rIns="281373" bIns="330200" numCol="1" spcCol="1270" anchor="t" anchorCtr="0">
          <a:noAutofit/>
        </a:bodyPr>
        <a:lstStyle/>
        <a:p>
          <a:pPr marL="0" lvl="0" indent="0" algn="l" defTabSz="977900">
            <a:lnSpc>
              <a:spcPct val="90000"/>
            </a:lnSpc>
            <a:spcBef>
              <a:spcPct val="0"/>
            </a:spcBef>
            <a:spcAft>
              <a:spcPct val="35000"/>
            </a:spcAft>
            <a:buNone/>
          </a:pPr>
          <a:r>
            <a:rPr lang="zh-CN" sz="2200" kern="1200"/>
            <a:t>不再强调本能的驱力和心理活动是心理不适的来源，而是更加关注人际关系</a:t>
          </a:r>
          <a:endParaRPr lang="en-US" sz="2200" kern="1200"/>
        </a:p>
      </dsp:txBody>
      <dsp:txXfrm>
        <a:off x="7939849" y="1637893"/>
        <a:ext cx="3609022" cy="2586148"/>
      </dsp:txXfrm>
    </dsp:sp>
    <dsp:sp modelId="{25D6F303-7571-4FDA-9086-FB85FD6C7888}">
      <dsp:nvSpPr>
        <dsp:cNvPr id="0" name=""/>
        <dsp:cNvSpPr/>
      </dsp:nvSpPr>
      <dsp:spPr>
        <a:xfrm>
          <a:off x="9097823" y="431024"/>
          <a:ext cx="1293074" cy="1293074"/>
        </a:xfrm>
        <a:prstGeom prst="ellipse">
          <a:avLst/>
        </a:prstGeom>
        <a:solidFill>
          <a:schemeClr val="accent5">
            <a:hueOff val="-5406834"/>
            <a:satOff val="-13935"/>
            <a:lumOff val="-9412"/>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813" tIns="12700" rIns="100813"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9287189" y="620390"/>
        <a:ext cx="914342" cy="914342"/>
      </dsp:txXfrm>
    </dsp:sp>
    <dsp:sp modelId="{89252382-202D-4DA5-B49E-9C4F2B48E770}">
      <dsp:nvSpPr>
        <dsp:cNvPr id="0" name=""/>
        <dsp:cNvSpPr/>
      </dsp:nvSpPr>
      <dsp:spPr>
        <a:xfrm>
          <a:off x="7939849" y="4310175"/>
          <a:ext cx="3609022" cy="72"/>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5D74F-0132-4256-B4BE-F4CF69C3ABBF}">
      <dsp:nvSpPr>
        <dsp:cNvPr id="0" name=""/>
        <dsp:cNvSpPr/>
      </dsp:nvSpPr>
      <dsp:spPr>
        <a:xfrm>
          <a:off x="0" y="719"/>
          <a:ext cx="6588691"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4D366C-ABC5-4FE9-AE20-FFF6263CDA7F}">
      <dsp:nvSpPr>
        <dsp:cNvPr id="0" name=""/>
        <dsp:cNvSpPr/>
      </dsp:nvSpPr>
      <dsp:spPr>
        <a:xfrm>
          <a:off x="509522" y="379703"/>
          <a:ext cx="926404" cy="9264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D0AAF9-1F72-45DE-9040-B59422717B20}">
      <dsp:nvSpPr>
        <dsp:cNvPr id="0" name=""/>
        <dsp:cNvSpPr/>
      </dsp:nvSpPr>
      <dsp:spPr>
        <a:xfrm>
          <a:off x="1945450" y="719"/>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111250">
            <a:lnSpc>
              <a:spcPct val="90000"/>
            </a:lnSpc>
            <a:spcBef>
              <a:spcPct val="0"/>
            </a:spcBef>
            <a:spcAft>
              <a:spcPct val="35000"/>
            </a:spcAft>
            <a:buNone/>
          </a:pPr>
          <a:r>
            <a:rPr lang="zh-CN" sz="2500" kern="1200"/>
            <a:t>温尼科特认为，儿童会发展出虚假自我，以取悦他人</a:t>
          </a:r>
          <a:endParaRPr lang="en-US" sz="2500" kern="1200"/>
        </a:p>
      </dsp:txBody>
      <dsp:txXfrm>
        <a:off x="1945450" y="719"/>
        <a:ext cx="4643240" cy="1684372"/>
      </dsp:txXfrm>
    </dsp:sp>
    <dsp:sp modelId="{C8C803B4-4A4B-4D28-BB97-D4C2C8C3B1EB}">
      <dsp:nvSpPr>
        <dsp:cNvPr id="0" name=""/>
        <dsp:cNvSpPr/>
      </dsp:nvSpPr>
      <dsp:spPr>
        <a:xfrm>
          <a:off x="0" y="2106185"/>
          <a:ext cx="6588691"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632FA9-CCFE-4310-B3A6-07D53DF04817}">
      <dsp:nvSpPr>
        <dsp:cNvPr id="0" name=""/>
        <dsp:cNvSpPr/>
      </dsp:nvSpPr>
      <dsp:spPr>
        <a:xfrm>
          <a:off x="509522" y="2485169"/>
          <a:ext cx="926404" cy="9264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0EB1BD-0E92-43EA-945C-E80B70D12AE8}">
      <dsp:nvSpPr>
        <dsp:cNvPr id="0" name=""/>
        <dsp:cNvSpPr/>
      </dsp:nvSpPr>
      <dsp:spPr>
        <a:xfrm>
          <a:off x="1945450" y="2106185"/>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111250">
            <a:lnSpc>
              <a:spcPct val="90000"/>
            </a:lnSpc>
            <a:spcBef>
              <a:spcPct val="0"/>
            </a:spcBef>
            <a:spcAft>
              <a:spcPct val="35000"/>
            </a:spcAft>
            <a:buNone/>
          </a:pPr>
          <a:r>
            <a:rPr lang="zh-CN" sz="2500" kern="1200"/>
            <a:t>虚假自我的作用是隐藏真实自我，使其不可见，从而保护它</a:t>
          </a:r>
          <a:endParaRPr lang="en-US" sz="2500" kern="1200"/>
        </a:p>
      </dsp:txBody>
      <dsp:txXfrm>
        <a:off x="1945450" y="2106185"/>
        <a:ext cx="4643240" cy="1684372"/>
      </dsp:txXfrm>
    </dsp:sp>
    <dsp:sp modelId="{B0A43855-8914-4590-8AFD-EB63D189DA70}">
      <dsp:nvSpPr>
        <dsp:cNvPr id="0" name=""/>
        <dsp:cNvSpPr/>
      </dsp:nvSpPr>
      <dsp:spPr>
        <a:xfrm>
          <a:off x="0" y="4211650"/>
          <a:ext cx="6588691"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80C6E6-E4DC-4C86-872D-23BC767F48D7}">
      <dsp:nvSpPr>
        <dsp:cNvPr id="0" name=""/>
        <dsp:cNvSpPr/>
      </dsp:nvSpPr>
      <dsp:spPr>
        <a:xfrm>
          <a:off x="509522" y="4590634"/>
          <a:ext cx="926404" cy="9264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B6EC03-C650-40CC-9272-2FA2AB7F21A0}">
      <dsp:nvSpPr>
        <dsp:cNvPr id="0" name=""/>
        <dsp:cNvSpPr/>
      </dsp:nvSpPr>
      <dsp:spPr>
        <a:xfrm>
          <a:off x="1945450" y="4211650"/>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111250">
            <a:lnSpc>
              <a:spcPct val="90000"/>
            </a:lnSpc>
            <a:spcBef>
              <a:spcPct val="0"/>
            </a:spcBef>
            <a:spcAft>
              <a:spcPct val="35000"/>
            </a:spcAft>
            <a:buNone/>
          </a:pPr>
          <a:r>
            <a:rPr lang="zh-CN" sz="2500" kern="1200"/>
            <a:t>心理治疗的目的在于缩小虚假自我和真实自我的差异</a:t>
          </a:r>
          <a:endParaRPr lang="en-US" sz="2500" kern="1200"/>
        </a:p>
      </dsp:txBody>
      <dsp:txXfrm>
        <a:off x="1945450" y="4211650"/>
        <a:ext cx="4643240" cy="16843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FE9D41-0483-4EAB-B217-18DA84990261}">
      <dsp:nvSpPr>
        <dsp:cNvPr id="0" name=""/>
        <dsp:cNvSpPr/>
      </dsp:nvSpPr>
      <dsp:spPr>
        <a:xfrm>
          <a:off x="0" y="412171"/>
          <a:ext cx="6588691" cy="119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1356" tIns="416560" rIns="511356" bIns="142240" numCol="1" spcCol="1270" anchor="t" anchorCtr="0">
          <a:noAutofit/>
        </a:bodyPr>
        <a:lstStyle/>
        <a:p>
          <a:pPr marL="228600" lvl="1" indent="-228600" algn="l" defTabSz="889000">
            <a:lnSpc>
              <a:spcPct val="90000"/>
            </a:lnSpc>
            <a:spcBef>
              <a:spcPct val="0"/>
            </a:spcBef>
            <a:spcAft>
              <a:spcPct val="15000"/>
            </a:spcAft>
            <a:buChar char="•"/>
          </a:pPr>
          <a:r>
            <a:rPr lang="zh-CN" sz="2000" kern="1200" dirty="0"/>
            <a:t>母亲在时自由探索，分离焦虑，母亲回来时表现出高兴</a:t>
          </a:r>
          <a:endParaRPr lang="en-US" sz="2000" kern="1200" dirty="0"/>
        </a:p>
      </dsp:txBody>
      <dsp:txXfrm>
        <a:off x="0" y="412171"/>
        <a:ext cx="6588691" cy="1197000"/>
      </dsp:txXfrm>
    </dsp:sp>
    <dsp:sp modelId="{6E424E95-41CD-4D55-BE31-674B9574C3CD}">
      <dsp:nvSpPr>
        <dsp:cNvPr id="0" name=""/>
        <dsp:cNvSpPr/>
      </dsp:nvSpPr>
      <dsp:spPr>
        <a:xfrm>
          <a:off x="329434" y="116971"/>
          <a:ext cx="4612083"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326" tIns="0" rIns="174326" bIns="0" numCol="1" spcCol="1270" anchor="ctr" anchorCtr="0">
          <a:noAutofit/>
        </a:bodyPr>
        <a:lstStyle/>
        <a:p>
          <a:pPr marL="0" lvl="0" indent="0" algn="l" defTabSz="889000">
            <a:lnSpc>
              <a:spcPct val="90000"/>
            </a:lnSpc>
            <a:spcBef>
              <a:spcPct val="0"/>
            </a:spcBef>
            <a:spcAft>
              <a:spcPct val="35000"/>
            </a:spcAft>
            <a:buNone/>
          </a:pPr>
          <a:r>
            <a:rPr lang="zh-CN" sz="2000" kern="1200"/>
            <a:t>安全型（</a:t>
          </a:r>
          <a:r>
            <a:rPr lang="en-US" sz="2000" kern="1200"/>
            <a:t>secure</a:t>
          </a:r>
          <a:r>
            <a:rPr lang="zh-CN" sz="2000" kern="1200"/>
            <a:t>）</a:t>
          </a:r>
          <a:endParaRPr lang="en-US" sz="2000" kern="1200"/>
        </a:p>
      </dsp:txBody>
      <dsp:txXfrm>
        <a:off x="358255" y="145792"/>
        <a:ext cx="4554441" cy="532758"/>
      </dsp:txXfrm>
    </dsp:sp>
    <dsp:sp modelId="{C6E7F39A-D958-4A0C-97FE-101D2305D88E}">
      <dsp:nvSpPr>
        <dsp:cNvPr id="0" name=""/>
        <dsp:cNvSpPr/>
      </dsp:nvSpPr>
      <dsp:spPr>
        <a:xfrm>
          <a:off x="0" y="2012371"/>
          <a:ext cx="6588691" cy="1197000"/>
        </a:xfrm>
        <a:prstGeom prst="rect">
          <a:avLst/>
        </a:prstGeom>
        <a:solidFill>
          <a:schemeClr val="lt1">
            <a:alpha val="90000"/>
            <a:hueOff val="0"/>
            <a:satOff val="0"/>
            <a:lumOff val="0"/>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1356" tIns="416560" rIns="511356" bIns="142240" numCol="1" spcCol="1270" anchor="t" anchorCtr="0">
          <a:noAutofit/>
        </a:bodyPr>
        <a:lstStyle/>
        <a:p>
          <a:pPr marL="228600" lvl="1" indent="-228600" algn="l" defTabSz="889000">
            <a:lnSpc>
              <a:spcPct val="90000"/>
            </a:lnSpc>
            <a:spcBef>
              <a:spcPct val="0"/>
            </a:spcBef>
            <a:spcAft>
              <a:spcPct val="15000"/>
            </a:spcAft>
            <a:buChar char="•"/>
          </a:pPr>
          <a:r>
            <a:rPr lang="zh-CN" sz="2000" kern="1200" dirty="0"/>
            <a:t>躲避母亲，无分离焦虑表现，母亲归来时无情绪反应</a:t>
          </a:r>
          <a:endParaRPr lang="en-US" sz="2000" kern="1200" dirty="0"/>
        </a:p>
      </dsp:txBody>
      <dsp:txXfrm>
        <a:off x="0" y="2012371"/>
        <a:ext cx="6588691" cy="1197000"/>
      </dsp:txXfrm>
    </dsp:sp>
    <dsp:sp modelId="{A02883CE-B754-456A-B220-50C0FDBBCF49}">
      <dsp:nvSpPr>
        <dsp:cNvPr id="0" name=""/>
        <dsp:cNvSpPr/>
      </dsp:nvSpPr>
      <dsp:spPr>
        <a:xfrm>
          <a:off x="329434" y="1717171"/>
          <a:ext cx="4612083" cy="59040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326" tIns="0" rIns="174326" bIns="0" numCol="1" spcCol="1270" anchor="ctr" anchorCtr="0">
          <a:noAutofit/>
        </a:bodyPr>
        <a:lstStyle/>
        <a:p>
          <a:pPr marL="0" lvl="0" indent="0" algn="l" defTabSz="889000">
            <a:lnSpc>
              <a:spcPct val="90000"/>
            </a:lnSpc>
            <a:spcBef>
              <a:spcPct val="0"/>
            </a:spcBef>
            <a:spcAft>
              <a:spcPct val="35000"/>
            </a:spcAft>
            <a:buNone/>
          </a:pPr>
          <a:r>
            <a:rPr lang="zh-CN" sz="2000" kern="1200"/>
            <a:t>焦虑</a:t>
          </a:r>
          <a:r>
            <a:rPr lang="en-US" sz="2000" kern="1200"/>
            <a:t>-</a:t>
          </a:r>
          <a:r>
            <a:rPr lang="zh-CN" sz="2000" kern="1200"/>
            <a:t>回避型（</a:t>
          </a:r>
          <a:r>
            <a:rPr lang="en-US" sz="2000" kern="1200"/>
            <a:t>anxious-avoidant</a:t>
          </a:r>
          <a:r>
            <a:rPr lang="zh-CN" sz="2000" kern="1200"/>
            <a:t>）</a:t>
          </a:r>
          <a:endParaRPr lang="en-US" sz="2000" kern="1200"/>
        </a:p>
      </dsp:txBody>
      <dsp:txXfrm>
        <a:off x="358255" y="1745992"/>
        <a:ext cx="4554441" cy="532758"/>
      </dsp:txXfrm>
    </dsp:sp>
    <dsp:sp modelId="{EBC4050B-E6A9-47BF-8E2D-2A5FA763829F}">
      <dsp:nvSpPr>
        <dsp:cNvPr id="0" name=""/>
        <dsp:cNvSpPr/>
      </dsp:nvSpPr>
      <dsp:spPr>
        <a:xfrm>
          <a:off x="0" y="3612571"/>
          <a:ext cx="6588691" cy="882000"/>
        </a:xfrm>
        <a:prstGeom prst="rect">
          <a:avLst/>
        </a:prstGeom>
        <a:solidFill>
          <a:schemeClr val="lt1">
            <a:alpha val="90000"/>
            <a:hueOff val="0"/>
            <a:satOff val="0"/>
            <a:lumOff val="0"/>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1356" tIns="416560" rIns="511356" bIns="142240" numCol="1" spcCol="1270" anchor="t" anchorCtr="0">
          <a:noAutofit/>
        </a:bodyPr>
        <a:lstStyle/>
        <a:p>
          <a:pPr marL="228600" lvl="1" indent="-228600" algn="l" defTabSz="889000">
            <a:lnSpc>
              <a:spcPct val="90000"/>
            </a:lnSpc>
            <a:spcBef>
              <a:spcPct val="0"/>
            </a:spcBef>
            <a:spcAft>
              <a:spcPct val="15000"/>
            </a:spcAft>
            <a:buChar char="•"/>
          </a:pPr>
          <a:r>
            <a:rPr lang="zh-CN" sz="2000" kern="1200"/>
            <a:t>分离前就有焦虑表现，母亲归来后很难安抚</a:t>
          </a:r>
          <a:endParaRPr lang="en-US" sz="2000" kern="1200"/>
        </a:p>
      </dsp:txBody>
      <dsp:txXfrm>
        <a:off x="0" y="3612571"/>
        <a:ext cx="6588691" cy="882000"/>
      </dsp:txXfrm>
    </dsp:sp>
    <dsp:sp modelId="{DC13F610-4174-4DF3-BCAC-5CFB599F0A34}">
      <dsp:nvSpPr>
        <dsp:cNvPr id="0" name=""/>
        <dsp:cNvSpPr/>
      </dsp:nvSpPr>
      <dsp:spPr>
        <a:xfrm>
          <a:off x="329434" y="3317371"/>
          <a:ext cx="4612083" cy="59040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326" tIns="0" rIns="174326" bIns="0" numCol="1" spcCol="1270" anchor="ctr" anchorCtr="0">
          <a:noAutofit/>
        </a:bodyPr>
        <a:lstStyle/>
        <a:p>
          <a:pPr marL="0" lvl="0" indent="0" algn="l" defTabSz="889000">
            <a:lnSpc>
              <a:spcPct val="90000"/>
            </a:lnSpc>
            <a:spcBef>
              <a:spcPct val="0"/>
            </a:spcBef>
            <a:spcAft>
              <a:spcPct val="35000"/>
            </a:spcAft>
            <a:buNone/>
          </a:pPr>
          <a:r>
            <a:rPr lang="zh-CN" sz="2000" kern="1200"/>
            <a:t>焦虑</a:t>
          </a:r>
          <a:r>
            <a:rPr lang="en-US" sz="2000" kern="1200"/>
            <a:t>-</a:t>
          </a:r>
          <a:r>
            <a:rPr lang="zh-CN" sz="2000" kern="1200"/>
            <a:t>矛盾型（</a:t>
          </a:r>
          <a:r>
            <a:rPr lang="en-US" sz="2000" kern="1200"/>
            <a:t>anxious-ambivalent</a:t>
          </a:r>
          <a:r>
            <a:rPr lang="zh-CN" sz="2000" kern="1200"/>
            <a:t>）</a:t>
          </a:r>
          <a:endParaRPr lang="en-US" sz="2000" kern="1200"/>
        </a:p>
      </dsp:txBody>
      <dsp:txXfrm>
        <a:off x="358255" y="3346192"/>
        <a:ext cx="4554441" cy="532758"/>
      </dsp:txXfrm>
    </dsp:sp>
    <dsp:sp modelId="{15088A1F-B4CB-45CB-A4A3-9B5474C844D1}">
      <dsp:nvSpPr>
        <dsp:cNvPr id="0" name=""/>
        <dsp:cNvSpPr/>
      </dsp:nvSpPr>
      <dsp:spPr>
        <a:xfrm>
          <a:off x="0" y="4897771"/>
          <a:ext cx="6588691" cy="8820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1356" tIns="416560" rIns="511356" bIns="142240" numCol="1" spcCol="1270" anchor="t" anchorCtr="0">
          <a:noAutofit/>
        </a:bodyPr>
        <a:lstStyle/>
        <a:p>
          <a:pPr marL="228600" lvl="1" indent="-228600" algn="l" defTabSz="889000">
            <a:lnSpc>
              <a:spcPct val="90000"/>
            </a:lnSpc>
            <a:spcBef>
              <a:spcPct val="0"/>
            </a:spcBef>
            <a:spcAft>
              <a:spcPct val="15000"/>
            </a:spcAft>
            <a:buChar char="•"/>
          </a:pPr>
          <a:r>
            <a:rPr lang="zh-CN" sz="2000" kern="1200" dirty="0"/>
            <a:t>愤怒，被动，惊恐，缺乏稳定的行为模式</a:t>
          </a:r>
          <a:endParaRPr lang="en-US" sz="2000" kern="1200" dirty="0"/>
        </a:p>
      </dsp:txBody>
      <dsp:txXfrm>
        <a:off x="0" y="4897771"/>
        <a:ext cx="6588691" cy="882000"/>
      </dsp:txXfrm>
    </dsp:sp>
    <dsp:sp modelId="{0B7E0D61-AE51-4BFD-AE31-1B641B2F118E}">
      <dsp:nvSpPr>
        <dsp:cNvPr id="0" name=""/>
        <dsp:cNvSpPr/>
      </dsp:nvSpPr>
      <dsp:spPr>
        <a:xfrm>
          <a:off x="329434" y="4602571"/>
          <a:ext cx="4612083" cy="5904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326" tIns="0" rIns="174326" bIns="0" numCol="1" spcCol="1270" anchor="ctr" anchorCtr="0">
          <a:noAutofit/>
        </a:bodyPr>
        <a:lstStyle/>
        <a:p>
          <a:pPr marL="0" lvl="0" indent="0" algn="l" defTabSz="889000">
            <a:lnSpc>
              <a:spcPct val="90000"/>
            </a:lnSpc>
            <a:spcBef>
              <a:spcPct val="0"/>
            </a:spcBef>
            <a:spcAft>
              <a:spcPct val="35000"/>
            </a:spcAft>
            <a:buNone/>
          </a:pPr>
          <a:r>
            <a:rPr lang="zh-CN" sz="2000" kern="1200"/>
            <a:t>恐惧</a:t>
          </a:r>
          <a:r>
            <a:rPr lang="en-US" sz="2000" kern="1200"/>
            <a:t>/</a:t>
          </a:r>
          <a:r>
            <a:rPr lang="zh-CN" sz="2000" kern="1200"/>
            <a:t>无序型（</a:t>
          </a:r>
          <a:r>
            <a:rPr lang="en-US" sz="2000" kern="1200"/>
            <a:t>fearful/disorganized</a:t>
          </a:r>
          <a:r>
            <a:rPr lang="zh-CN" sz="2000" kern="1200"/>
            <a:t>）</a:t>
          </a:r>
          <a:endParaRPr lang="en-US" sz="2000" kern="1200"/>
        </a:p>
      </dsp:txBody>
      <dsp:txXfrm>
        <a:off x="358255" y="4631392"/>
        <a:ext cx="4554441" cy="53275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5FBE06-58FB-456D-9817-1C85662264CF}" type="datetimeFigureOut">
              <a:rPr lang="zh-CN" altLang="en-US" smtClean="0"/>
              <a:t>2025/4/8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7AB689-D993-4931-8B80-BBC9D7CE05A4}" type="slidenum">
              <a:rPr lang="zh-CN" altLang="en-US" smtClean="0"/>
              <a:t>‹#›</a:t>
            </a:fld>
            <a:endParaRPr lang="zh-CN" altLang="en-US"/>
          </a:p>
        </p:txBody>
      </p:sp>
    </p:spTree>
    <p:extLst>
      <p:ext uri="{BB962C8B-B14F-4D97-AF65-F5344CB8AC3E}">
        <p14:creationId xmlns:p14="http://schemas.microsoft.com/office/powerpoint/2010/main" val="803321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58E09A-9780-4AAE-95AF-6BC6BCC4DE4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C668F67-5747-4AF9-9152-029851B6FB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3B7A2FC-3D02-4D12-B4D0-A7AD24A2AF5A}"/>
              </a:ext>
            </a:extLst>
          </p:cNvPr>
          <p:cNvSpPr>
            <a:spLocks noGrp="1"/>
          </p:cNvSpPr>
          <p:nvPr>
            <p:ph type="dt" sz="half" idx="10"/>
          </p:nvPr>
        </p:nvSpPr>
        <p:spPr/>
        <p:txBody>
          <a:bodyPr/>
          <a:lstStyle/>
          <a:p>
            <a:fld id="{63EC9AF0-77BE-4FC5-8A43-137A19D0D47D}" type="datetimeFigureOut">
              <a:rPr lang="zh-CN" altLang="en-US" smtClean="0"/>
              <a:t>2025/4/8</a:t>
            </a:fld>
            <a:endParaRPr lang="zh-CN" altLang="en-US"/>
          </a:p>
        </p:txBody>
      </p:sp>
      <p:sp>
        <p:nvSpPr>
          <p:cNvPr id="5" name="页脚占位符 4">
            <a:extLst>
              <a:ext uri="{FF2B5EF4-FFF2-40B4-BE49-F238E27FC236}">
                <a16:creationId xmlns:a16="http://schemas.microsoft.com/office/drawing/2014/main" id="{601A7561-A975-478A-9963-307DAC8F88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D6B28C-4EED-4109-8953-C0EEA3A97D72}"/>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3922844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AD51E-3A24-44E7-9076-8E793FB9C97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75BD717-C6D4-44F9-9719-AE4695ACAA8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57C76DA-FC01-4FD9-951B-112261524C13}"/>
              </a:ext>
            </a:extLst>
          </p:cNvPr>
          <p:cNvSpPr>
            <a:spLocks noGrp="1"/>
          </p:cNvSpPr>
          <p:nvPr>
            <p:ph type="dt" sz="half" idx="10"/>
          </p:nvPr>
        </p:nvSpPr>
        <p:spPr/>
        <p:txBody>
          <a:bodyPr/>
          <a:lstStyle/>
          <a:p>
            <a:fld id="{63EC9AF0-77BE-4FC5-8A43-137A19D0D47D}" type="datetimeFigureOut">
              <a:rPr lang="zh-CN" altLang="en-US" smtClean="0"/>
              <a:t>2025/4/8</a:t>
            </a:fld>
            <a:endParaRPr lang="zh-CN" altLang="en-US"/>
          </a:p>
        </p:txBody>
      </p:sp>
      <p:sp>
        <p:nvSpPr>
          <p:cNvPr id="5" name="页脚占位符 4">
            <a:extLst>
              <a:ext uri="{FF2B5EF4-FFF2-40B4-BE49-F238E27FC236}">
                <a16:creationId xmlns:a16="http://schemas.microsoft.com/office/drawing/2014/main" id="{60A123C2-BE15-4D0E-ACE9-87C5660C05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ED76B67-759D-4DD8-A25D-C7B8B3418CB2}"/>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682592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334C9FC-88C7-4A45-A24E-07CC74D92D4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D29E33-5BF3-435F-B290-2D59010BECB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0A23365-87B2-4D3C-90DD-09EBCEA2146A}"/>
              </a:ext>
            </a:extLst>
          </p:cNvPr>
          <p:cNvSpPr>
            <a:spLocks noGrp="1"/>
          </p:cNvSpPr>
          <p:nvPr>
            <p:ph type="dt" sz="half" idx="10"/>
          </p:nvPr>
        </p:nvSpPr>
        <p:spPr/>
        <p:txBody>
          <a:bodyPr/>
          <a:lstStyle/>
          <a:p>
            <a:fld id="{63EC9AF0-77BE-4FC5-8A43-137A19D0D47D}" type="datetimeFigureOut">
              <a:rPr lang="zh-CN" altLang="en-US" smtClean="0"/>
              <a:t>2025/4/8</a:t>
            </a:fld>
            <a:endParaRPr lang="zh-CN" altLang="en-US"/>
          </a:p>
        </p:txBody>
      </p:sp>
      <p:sp>
        <p:nvSpPr>
          <p:cNvPr id="5" name="页脚占位符 4">
            <a:extLst>
              <a:ext uri="{FF2B5EF4-FFF2-40B4-BE49-F238E27FC236}">
                <a16:creationId xmlns:a16="http://schemas.microsoft.com/office/drawing/2014/main" id="{A11CA411-2775-4E14-BC6E-EC8AAA008B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C7B083-69C9-4C28-99EF-1FBFB2ECC462}"/>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639528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326458-8E6D-47B7-80D7-C14047F0CDE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1D0CA72-5123-424B-A478-15BBB04F938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686090D-28E5-46BD-9D3D-B2CADF8ECC90}"/>
              </a:ext>
            </a:extLst>
          </p:cNvPr>
          <p:cNvSpPr>
            <a:spLocks noGrp="1"/>
          </p:cNvSpPr>
          <p:nvPr>
            <p:ph type="dt" sz="half" idx="10"/>
          </p:nvPr>
        </p:nvSpPr>
        <p:spPr/>
        <p:txBody>
          <a:bodyPr/>
          <a:lstStyle/>
          <a:p>
            <a:fld id="{63EC9AF0-77BE-4FC5-8A43-137A19D0D47D}" type="datetimeFigureOut">
              <a:rPr lang="zh-CN" altLang="en-US" smtClean="0"/>
              <a:t>2025/4/8</a:t>
            </a:fld>
            <a:endParaRPr lang="zh-CN" altLang="en-US"/>
          </a:p>
        </p:txBody>
      </p:sp>
      <p:sp>
        <p:nvSpPr>
          <p:cNvPr id="5" name="页脚占位符 4">
            <a:extLst>
              <a:ext uri="{FF2B5EF4-FFF2-40B4-BE49-F238E27FC236}">
                <a16:creationId xmlns:a16="http://schemas.microsoft.com/office/drawing/2014/main" id="{791C2FEB-53A5-46B0-81F4-2CCD20A788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641484E-2AF8-4BAC-AD59-425B22F929A3}"/>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788192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E04EF7-E425-4C62-BD63-5834F3C2714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653312B-52ED-4418-8D02-E82E81E67F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9416E44-00CC-4224-873B-AFFC94CF9D8E}"/>
              </a:ext>
            </a:extLst>
          </p:cNvPr>
          <p:cNvSpPr>
            <a:spLocks noGrp="1"/>
          </p:cNvSpPr>
          <p:nvPr>
            <p:ph type="dt" sz="half" idx="10"/>
          </p:nvPr>
        </p:nvSpPr>
        <p:spPr/>
        <p:txBody>
          <a:bodyPr/>
          <a:lstStyle/>
          <a:p>
            <a:fld id="{63EC9AF0-77BE-4FC5-8A43-137A19D0D47D}" type="datetimeFigureOut">
              <a:rPr lang="zh-CN" altLang="en-US" smtClean="0"/>
              <a:t>2025/4/8</a:t>
            </a:fld>
            <a:endParaRPr lang="zh-CN" altLang="en-US"/>
          </a:p>
        </p:txBody>
      </p:sp>
      <p:sp>
        <p:nvSpPr>
          <p:cNvPr id="5" name="页脚占位符 4">
            <a:extLst>
              <a:ext uri="{FF2B5EF4-FFF2-40B4-BE49-F238E27FC236}">
                <a16:creationId xmlns:a16="http://schemas.microsoft.com/office/drawing/2014/main" id="{C54243C1-73D6-4A64-8329-7A4D7F2D70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E9FF4A6-472A-4438-8DD9-A51841CBA1E8}"/>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3884102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F6EBB-5C49-4D40-A4FE-83C0608532F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705276-5F3F-4ED8-AEC0-736777037653}"/>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C3DB266-ED78-4654-A237-693AF5D51196}"/>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FE4EBBE-9DA0-4679-81F3-E4CC0F775459}"/>
              </a:ext>
            </a:extLst>
          </p:cNvPr>
          <p:cNvSpPr>
            <a:spLocks noGrp="1"/>
          </p:cNvSpPr>
          <p:nvPr>
            <p:ph type="dt" sz="half" idx="10"/>
          </p:nvPr>
        </p:nvSpPr>
        <p:spPr/>
        <p:txBody>
          <a:bodyPr/>
          <a:lstStyle/>
          <a:p>
            <a:fld id="{63EC9AF0-77BE-4FC5-8A43-137A19D0D47D}" type="datetimeFigureOut">
              <a:rPr lang="zh-CN" altLang="en-US" smtClean="0"/>
              <a:t>2025/4/8</a:t>
            </a:fld>
            <a:endParaRPr lang="zh-CN" altLang="en-US"/>
          </a:p>
        </p:txBody>
      </p:sp>
      <p:sp>
        <p:nvSpPr>
          <p:cNvPr id="6" name="页脚占位符 5">
            <a:extLst>
              <a:ext uri="{FF2B5EF4-FFF2-40B4-BE49-F238E27FC236}">
                <a16:creationId xmlns:a16="http://schemas.microsoft.com/office/drawing/2014/main" id="{106E3739-1DB3-4765-8C0B-2BEFA2851C6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EFCFB5-1A82-4E28-8905-EEF93274D4F8}"/>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1590291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002D0C-1951-4E3F-A778-92CA8F4E89B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1742476-945E-469F-AFDC-2F3F40F23B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5EBDCC9-9A2C-48BD-91BB-C8616934C26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D11C9C21-D120-4381-97FC-6322405AD6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9A86CD6-943D-42D8-9D00-D9293759111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C85753C-1B45-416B-BE17-CF95E2225C4A}"/>
              </a:ext>
            </a:extLst>
          </p:cNvPr>
          <p:cNvSpPr>
            <a:spLocks noGrp="1"/>
          </p:cNvSpPr>
          <p:nvPr>
            <p:ph type="dt" sz="half" idx="10"/>
          </p:nvPr>
        </p:nvSpPr>
        <p:spPr/>
        <p:txBody>
          <a:bodyPr/>
          <a:lstStyle/>
          <a:p>
            <a:fld id="{63EC9AF0-77BE-4FC5-8A43-137A19D0D47D}" type="datetimeFigureOut">
              <a:rPr lang="zh-CN" altLang="en-US" smtClean="0"/>
              <a:t>2025/4/8</a:t>
            </a:fld>
            <a:endParaRPr lang="zh-CN" altLang="en-US"/>
          </a:p>
        </p:txBody>
      </p:sp>
      <p:sp>
        <p:nvSpPr>
          <p:cNvPr id="8" name="页脚占位符 7">
            <a:extLst>
              <a:ext uri="{FF2B5EF4-FFF2-40B4-BE49-F238E27FC236}">
                <a16:creationId xmlns:a16="http://schemas.microsoft.com/office/drawing/2014/main" id="{CDE93061-9D2C-4D32-9308-71299FCD4FE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CDDF7B7-2EC6-49EE-8264-CBD5DC72D68A}"/>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1125138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4745C1-FDEF-4318-A31D-62CF363A3A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8B88EB-D891-48A3-810C-02DBC7C8A34E}"/>
              </a:ext>
            </a:extLst>
          </p:cNvPr>
          <p:cNvSpPr>
            <a:spLocks noGrp="1"/>
          </p:cNvSpPr>
          <p:nvPr>
            <p:ph type="dt" sz="half" idx="10"/>
          </p:nvPr>
        </p:nvSpPr>
        <p:spPr/>
        <p:txBody>
          <a:bodyPr/>
          <a:lstStyle/>
          <a:p>
            <a:fld id="{63EC9AF0-77BE-4FC5-8A43-137A19D0D47D}" type="datetimeFigureOut">
              <a:rPr lang="zh-CN" altLang="en-US" smtClean="0"/>
              <a:t>2025/4/8</a:t>
            </a:fld>
            <a:endParaRPr lang="zh-CN" altLang="en-US"/>
          </a:p>
        </p:txBody>
      </p:sp>
      <p:sp>
        <p:nvSpPr>
          <p:cNvPr id="4" name="页脚占位符 3">
            <a:extLst>
              <a:ext uri="{FF2B5EF4-FFF2-40B4-BE49-F238E27FC236}">
                <a16:creationId xmlns:a16="http://schemas.microsoft.com/office/drawing/2014/main" id="{39A2F319-3D64-4A43-B5BD-6596DC3E3E4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FAD4CB6-1B75-4B15-93F9-9805FE5A912C}"/>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4117810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E81F8F-D404-425F-9D12-4A3F75CD1947}"/>
              </a:ext>
            </a:extLst>
          </p:cNvPr>
          <p:cNvSpPr>
            <a:spLocks noGrp="1"/>
          </p:cNvSpPr>
          <p:nvPr>
            <p:ph type="dt" sz="half" idx="10"/>
          </p:nvPr>
        </p:nvSpPr>
        <p:spPr/>
        <p:txBody>
          <a:bodyPr/>
          <a:lstStyle/>
          <a:p>
            <a:fld id="{63EC9AF0-77BE-4FC5-8A43-137A19D0D47D}" type="datetimeFigureOut">
              <a:rPr lang="zh-CN" altLang="en-US" smtClean="0"/>
              <a:t>2025/4/8</a:t>
            </a:fld>
            <a:endParaRPr lang="zh-CN" altLang="en-US"/>
          </a:p>
        </p:txBody>
      </p:sp>
      <p:sp>
        <p:nvSpPr>
          <p:cNvPr id="3" name="页脚占位符 2">
            <a:extLst>
              <a:ext uri="{FF2B5EF4-FFF2-40B4-BE49-F238E27FC236}">
                <a16:creationId xmlns:a16="http://schemas.microsoft.com/office/drawing/2014/main" id="{EE210369-F6AF-4CEC-B416-9207762EB6E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2FC9724-0317-4BDE-88C8-A2F05A593603}"/>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4203054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1B032B-964C-4967-8D0A-1F05272EB40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7041870-26A4-47C3-AECA-0A39ED5C9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0AE34579-54EB-49CB-BDB2-7B62089757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1A4D32D-D87C-40FD-AA70-5B56E440137D}"/>
              </a:ext>
            </a:extLst>
          </p:cNvPr>
          <p:cNvSpPr>
            <a:spLocks noGrp="1"/>
          </p:cNvSpPr>
          <p:nvPr>
            <p:ph type="dt" sz="half" idx="10"/>
          </p:nvPr>
        </p:nvSpPr>
        <p:spPr/>
        <p:txBody>
          <a:bodyPr/>
          <a:lstStyle/>
          <a:p>
            <a:fld id="{63EC9AF0-77BE-4FC5-8A43-137A19D0D47D}" type="datetimeFigureOut">
              <a:rPr lang="zh-CN" altLang="en-US" smtClean="0"/>
              <a:t>2025/4/8</a:t>
            </a:fld>
            <a:endParaRPr lang="zh-CN" altLang="en-US"/>
          </a:p>
        </p:txBody>
      </p:sp>
      <p:sp>
        <p:nvSpPr>
          <p:cNvPr id="6" name="页脚占位符 5">
            <a:extLst>
              <a:ext uri="{FF2B5EF4-FFF2-40B4-BE49-F238E27FC236}">
                <a16:creationId xmlns:a16="http://schemas.microsoft.com/office/drawing/2014/main" id="{E5DE30C5-98CE-45EB-AD31-9780638E72D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F450DC3-F422-47EA-B039-71B08069F125}"/>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403580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379753-33F6-4D77-8C02-DBFAAD58883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5691B8C-BA83-4D68-B757-EF6B63846F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23C34B6-39C7-4ED7-B993-6CA62306AD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9BD0437-B88C-4B41-986D-92614CA2AAB2}"/>
              </a:ext>
            </a:extLst>
          </p:cNvPr>
          <p:cNvSpPr>
            <a:spLocks noGrp="1"/>
          </p:cNvSpPr>
          <p:nvPr>
            <p:ph type="dt" sz="half" idx="10"/>
          </p:nvPr>
        </p:nvSpPr>
        <p:spPr/>
        <p:txBody>
          <a:bodyPr/>
          <a:lstStyle/>
          <a:p>
            <a:fld id="{63EC9AF0-77BE-4FC5-8A43-137A19D0D47D}" type="datetimeFigureOut">
              <a:rPr lang="zh-CN" altLang="en-US" smtClean="0"/>
              <a:t>2025/4/8</a:t>
            </a:fld>
            <a:endParaRPr lang="zh-CN" altLang="en-US"/>
          </a:p>
        </p:txBody>
      </p:sp>
      <p:sp>
        <p:nvSpPr>
          <p:cNvPr id="6" name="页脚占位符 5">
            <a:extLst>
              <a:ext uri="{FF2B5EF4-FFF2-40B4-BE49-F238E27FC236}">
                <a16:creationId xmlns:a16="http://schemas.microsoft.com/office/drawing/2014/main" id="{80C07895-537A-413B-87C7-C32FA6B0AD9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9E2C47C-22A1-47E4-992B-0EDA8EE8A3C7}"/>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2664478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818B030-2B46-4FA3-9260-B4C3895128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790AC98-5A64-4A16-AEA8-5224A5BBF1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40A8430-CD2E-4DA5-A8FB-C4CE10496B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EC9AF0-77BE-4FC5-8A43-137A19D0D47D}" type="datetimeFigureOut">
              <a:rPr lang="zh-CN" altLang="en-US" smtClean="0"/>
              <a:t>2025/4/8</a:t>
            </a:fld>
            <a:endParaRPr lang="zh-CN" altLang="en-US"/>
          </a:p>
        </p:txBody>
      </p:sp>
      <p:sp>
        <p:nvSpPr>
          <p:cNvPr id="5" name="页脚占位符 4">
            <a:extLst>
              <a:ext uri="{FF2B5EF4-FFF2-40B4-BE49-F238E27FC236}">
                <a16:creationId xmlns:a16="http://schemas.microsoft.com/office/drawing/2014/main" id="{CEEB8B93-AE5D-47F1-A74D-FE7DB35643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7B534E8-2988-4EF5-83B4-66F13EA032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2899314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57.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827B5-369C-47FC-8C92-CCEF6E13DB0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9A72CE9-F8AA-4D5B-A99E-C4DE1E0AB808}"/>
              </a:ext>
            </a:extLst>
          </p:cNvPr>
          <p:cNvSpPr>
            <a:spLocks noGrp="1"/>
          </p:cNvSpPr>
          <p:nvPr>
            <p:ph idx="1"/>
          </p:nvPr>
        </p:nvSpPr>
        <p:spPr/>
        <p:txBody>
          <a:bodyPr/>
          <a:lstStyle/>
          <a:p>
            <a:endParaRPr lang="zh-CN" altLang="en-US"/>
          </a:p>
        </p:txBody>
      </p:sp>
      <p:pic>
        <p:nvPicPr>
          <p:cNvPr id="4" name="Picture 2" descr="“personality”的图片搜索结果">
            <a:extLst>
              <a:ext uri="{FF2B5EF4-FFF2-40B4-BE49-F238E27FC236}">
                <a16:creationId xmlns:a16="http://schemas.microsoft.com/office/drawing/2014/main" id="{A892E97E-875B-4284-AC4C-60D257ED50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733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D27FD8E8-4FEC-4467-9D60-0C5F012581A5}"/>
              </a:ext>
            </a:extLst>
          </p:cNvPr>
          <p:cNvSpPr/>
          <p:nvPr/>
        </p:nvSpPr>
        <p:spPr>
          <a:xfrm>
            <a:off x="-110836" y="4849091"/>
            <a:ext cx="12829309" cy="1394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a:extLst>
              <a:ext uri="{FF2B5EF4-FFF2-40B4-BE49-F238E27FC236}">
                <a16:creationId xmlns:a16="http://schemas.microsoft.com/office/drawing/2014/main" id="{F2F95241-DC7B-47F9-8DC1-4083EF85C556}"/>
              </a:ext>
            </a:extLst>
          </p:cNvPr>
          <p:cNvSpPr txBox="1">
            <a:spLocks/>
          </p:cNvSpPr>
          <p:nvPr/>
        </p:nvSpPr>
        <p:spPr>
          <a:xfrm>
            <a:off x="490537" y="5216813"/>
            <a:ext cx="11210925" cy="7448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chemeClr val="tx1">
                    <a:lumMod val="85000"/>
                    <a:lumOff val="15000"/>
                  </a:schemeClr>
                </a:solidFill>
              </a:rPr>
              <a:t>人格心理学 第</a:t>
            </a:r>
            <a:r>
              <a:rPr lang="en-US" altLang="zh-CN" sz="3600" b="1" dirty="0">
                <a:solidFill>
                  <a:schemeClr val="tx1">
                    <a:lumMod val="85000"/>
                    <a:lumOff val="15000"/>
                  </a:schemeClr>
                </a:solidFill>
              </a:rPr>
              <a:t>8</a:t>
            </a:r>
            <a:r>
              <a:rPr lang="zh-CN" altLang="en-US" sz="3600" b="1" dirty="0">
                <a:solidFill>
                  <a:schemeClr val="tx1">
                    <a:lumMod val="85000"/>
                    <a:lumOff val="15000"/>
                  </a:schemeClr>
                </a:solidFill>
              </a:rPr>
              <a:t>讲</a:t>
            </a:r>
            <a:br>
              <a:rPr lang="en-US" altLang="zh-CN" sz="3600" b="1" dirty="0">
                <a:solidFill>
                  <a:schemeClr val="tx1">
                    <a:lumMod val="85000"/>
                    <a:lumOff val="15000"/>
                  </a:schemeClr>
                </a:solidFill>
              </a:rPr>
            </a:br>
            <a:r>
              <a:rPr lang="zh-CN" altLang="en-US" sz="3600" b="1" dirty="0"/>
              <a:t>历史流派：精神分析（下）</a:t>
            </a:r>
            <a:endParaRPr lang="zh-CN" altLang="en-US" sz="3600" b="1" dirty="0">
              <a:solidFill>
                <a:schemeClr val="tx1">
                  <a:lumMod val="85000"/>
                  <a:lumOff val="15000"/>
                </a:schemeClr>
              </a:solidFill>
            </a:endParaRPr>
          </a:p>
        </p:txBody>
      </p:sp>
      <p:sp>
        <p:nvSpPr>
          <p:cNvPr id="7" name="矩形 6">
            <a:extLst>
              <a:ext uri="{FF2B5EF4-FFF2-40B4-BE49-F238E27FC236}">
                <a16:creationId xmlns:a16="http://schemas.microsoft.com/office/drawing/2014/main" id="{C53CE184-39C7-4D2F-A4F6-E094FDF63906}"/>
              </a:ext>
            </a:extLst>
          </p:cNvPr>
          <p:cNvSpPr/>
          <p:nvPr/>
        </p:nvSpPr>
        <p:spPr>
          <a:xfrm>
            <a:off x="-110836" y="4714154"/>
            <a:ext cx="12829309" cy="68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2937BC92-43BB-4704-B2DC-02D82F9A6A98}"/>
              </a:ext>
            </a:extLst>
          </p:cNvPr>
          <p:cNvSpPr/>
          <p:nvPr/>
        </p:nvSpPr>
        <p:spPr>
          <a:xfrm>
            <a:off x="-110836" y="6311758"/>
            <a:ext cx="12829309" cy="68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0925014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91557-3A54-3E25-F211-05D146DC663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C59F605-410C-83D1-42F2-F5A39EF36A5B}"/>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E53539A9-8EAE-3FB4-A29F-C48BCD0CC69E}"/>
              </a:ext>
            </a:extLst>
          </p:cNvPr>
          <p:cNvSpPr>
            <a:spLocks noGrp="1"/>
          </p:cNvSpPr>
          <p:nvPr>
            <p:ph idx="1"/>
          </p:nvPr>
        </p:nvSpPr>
        <p:spPr/>
        <p:txBody>
          <a:bodyPr>
            <a:normAutofit/>
          </a:bodyPr>
          <a:lstStyle/>
          <a:p>
            <a:r>
              <a:rPr lang="zh-CN" altLang="en-US" dirty="0"/>
              <a:t>精神分析疗法</a:t>
            </a:r>
            <a:endParaRPr lang="en-US" altLang="zh-CN" dirty="0"/>
          </a:p>
          <a:p>
            <a:endParaRPr lang="en-US" altLang="zh-CN" dirty="0">
              <a:solidFill>
                <a:srgbClr val="FF0000"/>
              </a:solidFill>
            </a:endParaRPr>
          </a:p>
          <a:p>
            <a:r>
              <a:rPr lang="zh-CN" altLang="en-US" dirty="0">
                <a:solidFill>
                  <a:srgbClr val="FF0000"/>
                </a:solidFill>
              </a:rPr>
              <a:t>如何评价精神分析理论</a:t>
            </a:r>
            <a:endParaRPr lang="en-US" altLang="zh-CN" dirty="0">
              <a:solidFill>
                <a:srgbClr val="FF0000"/>
              </a:solidFill>
            </a:endParaRPr>
          </a:p>
          <a:p>
            <a:endParaRPr lang="en-US" altLang="zh-CN" dirty="0"/>
          </a:p>
          <a:p>
            <a:r>
              <a:rPr lang="zh-CN" altLang="en-US" dirty="0"/>
              <a:t>新精神分析学派</a:t>
            </a:r>
            <a:endParaRPr lang="en-US" altLang="zh-CN" dirty="0"/>
          </a:p>
          <a:p>
            <a:endParaRPr lang="en-US" altLang="zh-CN" dirty="0"/>
          </a:p>
          <a:p>
            <a:r>
              <a:rPr lang="zh-CN" altLang="en-US" dirty="0"/>
              <a:t>客体关系理论与依恋研究</a:t>
            </a:r>
            <a:endParaRPr lang="en-US" altLang="zh-CN" dirty="0"/>
          </a:p>
          <a:p>
            <a:endParaRPr lang="en-US" altLang="zh-CN" dirty="0"/>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endParaRPr lang="en-US" altLang="zh-CN" dirty="0"/>
          </a:p>
          <a:p>
            <a:endParaRPr lang="en-US" altLang="zh-CN" dirty="0">
              <a:solidFill>
                <a:srgbClr val="FF0000"/>
              </a:solidFill>
            </a:endParaRPr>
          </a:p>
          <a:p>
            <a:endParaRPr lang="zh-CN" altLang="en-US" dirty="0"/>
          </a:p>
        </p:txBody>
      </p:sp>
    </p:spTree>
    <p:extLst>
      <p:ext uri="{BB962C8B-B14F-4D97-AF65-F5344CB8AC3E}">
        <p14:creationId xmlns:p14="http://schemas.microsoft.com/office/powerpoint/2010/main" val="151931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1C373D-5BAA-3199-99C2-DFDCDD495AF3}"/>
              </a:ext>
            </a:extLst>
          </p:cNvPr>
          <p:cNvSpPr>
            <a:spLocks noGrp="1"/>
          </p:cNvSpPr>
          <p:nvPr>
            <p:ph type="title"/>
          </p:nvPr>
        </p:nvSpPr>
        <p:spPr>
          <a:xfrm>
            <a:off x="2974428" y="2611712"/>
            <a:ext cx="10515600" cy="1325563"/>
          </a:xfrm>
        </p:spPr>
        <p:txBody>
          <a:bodyPr/>
          <a:lstStyle/>
          <a:p>
            <a:r>
              <a:rPr lang="zh-CN" altLang="en-US" dirty="0"/>
              <a:t>你认同弗洛伊德的理论吗？</a:t>
            </a:r>
          </a:p>
        </p:txBody>
      </p:sp>
    </p:spTree>
    <p:extLst>
      <p:ext uri="{BB962C8B-B14F-4D97-AF65-F5344CB8AC3E}">
        <p14:creationId xmlns:p14="http://schemas.microsoft.com/office/powerpoint/2010/main" val="661216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059500B-54A9-4834-BCC2-CB6B08EB0962}"/>
              </a:ext>
            </a:extLst>
          </p:cNvPr>
          <p:cNvSpPr>
            <a:spLocks noGrp="1"/>
          </p:cNvSpPr>
          <p:nvPr>
            <p:ph type="title"/>
          </p:nvPr>
        </p:nvSpPr>
        <p:spPr>
          <a:xfrm>
            <a:off x="686834" y="1153572"/>
            <a:ext cx="3200400" cy="4461163"/>
          </a:xfrm>
        </p:spPr>
        <p:txBody>
          <a:bodyPr>
            <a:normAutofit/>
          </a:bodyPr>
          <a:lstStyle/>
          <a:p>
            <a:r>
              <a:rPr lang="zh-CN" altLang="en-US">
                <a:solidFill>
                  <a:srgbClr val="FFFFFF"/>
                </a:solidFill>
              </a:rPr>
              <a:t>批评</a:t>
            </a:r>
            <a:r>
              <a:rPr lang="en-US" altLang="zh-CN">
                <a:solidFill>
                  <a:srgbClr val="FFFFFF"/>
                </a:solidFill>
              </a:rPr>
              <a:t>1</a:t>
            </a:r>
            <a:r>
              <a:rPr lang="zh-CN" altLang="en-US">
                <a:solidFill>
                  <a:srgbClr val="FFFFFF"/>
                </a:solidFill>
              </a:rPr>
              <a:t>：过于复杂</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内容占位符 2">
            <a:extLst>
              <a:ext uri="{FF2B5EF4-FFF2-40B4-BE49-F238E27FC236}">
                <a16:creationId xmlns:a16="http://schemas.microsoft.com/office/drawing/2014/main" id="{D0425E84-1761-41B1-A2CD-9FB0C902495C}"/>
              </a:ext>
            </a:extLst>
          </p:cNvPr>
          <p:cNvSpPr>
            <a:spLocks noGrp="1"/>
          </p:cNvSpPr>
          <p:nvPr>
            <p:ph idx="1"/>
          </p:nvPr>
        </p:nvSpPr>
        <p:spPr>
          <a:xfrm>
            <a:off x="4447308" y="591344"/>
            <a:ext cx="6906491" cy="5585619"/>
          </a:xfrm>
        </p:spPr>
        <p:txBody>
          <a:bodyPr anchor="ctr">
            <a:normAutofit/>
          </a:bodyPr>
          <a:lstStyle/>
          <a:p>
            <a:r>
              <a:rPr lang="zh-CN" altLang="en-US" dirty="0"/>
              <a:t>奥卡姆剃刀原则</a:t>
            </a:r>
            <a:r>
              <a:rPr lang="en-US" altLang="zh-CN" dirty="0"/>
              <a:t>——</a:t>
            </a:r>
            <a:r>
              <a:rPr lang="zh-CN" altLang="en-US" dirty="0"/>
              <a:t>其他条件相同的情况下，解释越简单越好</a:t>
            </a:r>
            <a:endParaRPr lang="en-US" altLang="zh-CN" dirty="0"/>
          </a:p>
          <a:p>
            <a:pPr lvl="1"/>
            <a:endParaRPr lang="en-US" altLang="zh-CN" dirty="0"/>
          </a:p>
          <a:p>
            <a:r>
              <a:rPr lang="zh-CN" altLang="en-US" dirty="0"/>
              <a:t>例：儿子和父亲的价值观冲突，如何解释？</a:t>
            </a:r>
            <a:endParaRPr lang="en-US" altLang="zh-CN" dirty="0"/>
          </a:p>
          <a:p>
            <a:pPr lvl="1"/>
            <a:r>
              <a:rPr lang="zh-CN" altLang="en-US" dirty="0"/>
              <a:t>日常解释</a:t>
            </a:r>
            <a:endParaRPr lang="en-US" altLang="zh-CN" dirty="0"/>
          </a:p>
          <a:p>
            <a:pPr lvl="1"/>
            <a:r>
              <a:rPr lang="zh-CN" altLang="en-US" dirty="0"/>
              <a:t>俄狄浦斯情结、阉割焦虑</a:t>
            </a:r>
            <a:endParaRPr lang="en-US" altLang="zh-CN" dirty="0"/>
          </a:p>
          <a:p>
            <a:endParaRPr lang="en-US" altLang="zh-CN" dirty="0"/>
          </a:p>
          <a:p>
            <a:r>
              <a:rPr lang="zh-CN" altLang="en-US" dirty="0"/>
              <a:t>弗洛伊德提出的很多复杂机制已被当代精神分析抛弃</a:t>
            </a:r>
            <a:endParaRPr lang="en-US" altLang="zh-CN" dirty="0"/>
          </a:p>
        </p:txBody>
      </p:sp>
    </p:spTree>
    <p:extLst>
      <p:ext uri="{BB962C8B-B14F-4D97-AF65-F5344CB8AC3E}">
        <p14:creationId xmlns:p14="http://schemas.microsoft.com/office/powerpoint/2010/main" val="3980508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D41FBA8-7242-4197-AA6A-024CB39274A6}"/>
              </a:ext>
            </a:extLst>
          </p:cNvPr>
          <p:cNvSpPr>
            <a:spLocks noGrp="1"/>
          </p:cNvSpPr>
          <p:nvPr>
            <p:ph type="title"/>
          </p:nvPr>
        </p:nvSpPr>
        <p:spPr>
          <a:xfrm>
            <a:off x="686834" y="1153572"/>
            <a:ext cx="3200400" cy="4461163"/>
          </a:xfrm>
        </p:spPr>
        <p:txBody>
          <a:bodyPr>
            <a:normAutofit/>
          </a:bodyPr>
          <a:lstStyle/>
          <a:p>
            <a:r>
              <a:rPr lang="zh-CN" altLang="en-US">
                <a:solidFill>
                  <a:srgbClr val="FFFFFF"/>
                </a:solidFill>
              </a:rPr>
              <a:t>批评</a:t>
            </a:r>
            <a:r>
              <a:rPr lang="en-US" altLang="zh-CN">
                <a:solidFill>
                  <a:srgbClr val="FFFFFF"/>
                </a:solidFill>
              </a:rPr>
              <a:t>2</a:t>
            </a:r>
            <a:r>
              <a:rPr lang="zh-CN" altLang="en-US">
                <a:solidFill>
                  <a:srgbClr val="FFFFFF"/>
                </a:solidFill>
              </a:rPr>
              <a:t>：基于个案观察</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内容占位符 2">
            <a:extLst>
              <a:ext uri="{FF2B5EF4-FFF2-40B4-BE49-F238E27FC236}">
                <a16:creationId xmlns:a16="http://schemas.microsoft.com/office/drawing/2014/main" id="{2003C7C6-C866-4085-968A-9A996F2EB76A}"/>
              </a:ext>
            </a:extLst>
          </p:cNvPr>
          <p:cNvSpPr>
            <a:spLocks noGrp="1"/>
          </p:cNvSpPr>
          <p:nvPr>
            <p:ph idx="1"/>
          </p:nvPr>
        </p:nvSpPr>
        <p:spPr>
          <a:xfrm>
            <a:off x="4447308" y="591344"/>
            <a:ext cx="6906491" cy="5585619"/>
          </a:xfrm>
        </p:spPr>
        <p:txBody>
          <a:bodyPr anchor="ctr">
            <a:normAutofit/>
          </a:bodyPr>
          <a:lstStyle/>
          <a:p>
            <a:r>
              <a:rPr lang="zh-CN" altLang="en-US" dirty="0"/>
              <a:t>弗洛伊德和新精神分析的各种理论大多给予对临床案例的个案观察</a:t>
            </a:r>
            <a:endParaRPr lang="en-US" altLang="zh-CN" dirty="0"/>
          </a:p>
          <a:p>
            <a:endParaRPr lang="en-US" altLang="zh-CN" dirty="0"/>
          </a:p>
          <a:p>
            <a:r>
              <a:rPr lang="zh-CN" altLang="en-US" dirty="0"/>
              <a:t>基于对病人隐私保密的原则，这些个案无法公开展示，也无法被验证</a:t>
            </a:r>
          </a:p>
        </p:txBody>
      </p:sp>
    </p:spTree>
    <p:extLst>
      <p:ext uri="{BB962C8B-B14F-4D97-AF65-F5344CB8AC3E}">
        <p14:creationId xmlns:p14="http://schemas.microsoft.com/office/powerpoint/2010/main" val="1649419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38248BA-E4D9-4E48-895C-13B44E523048}"/>
              </a:ext>
            </a:extLst>
          </p:cNvPr>
          <p:cNvSpPr>
            <a:spLocks noGrp="1"/>
          </p:cNvSpPr>
          <p:nvPr>
            <p:ph type="title"/>
          </p:nvPr>
        </p:nvSpPr>
        <p:spPr>
          <a:xfrm>
            <a:off x="686834" y="1153572"/>
            <a:ext cx="3200400" cy="4461163"/>
          </a:xfrm>
        </p:spPr>
        <p:txBody>
          <a:bodyPr>
            <a:normAutofit/>
          </a:bodyPr>
          <a:lstStyle/>
          <a:p>
            <a:r>
              <a:rPr lang="zh-CN" altLang="en-US">
                <a:solidFill>
                  <a:srgbClr val="FFFFFF"/>
                </a:solidFill>
              </a:rPr>
              <a:t>批评</a:t>
            </a:r>
            <a:r>
              <a:rPr lang="en-US" altLang="zh-CN">
                <a:solidFill>
                  <a:srgbClr val="FFFFFF"/>
                </a:solidFill>
              </a:rPr>
              <a:t>3</a:t>
            </a:r>
            <a:r>
              <a:rPr lang="zh-CN" altLang="en-US">
                <a:solidFill>
                  <a:srgbClr val="FFFFFF"/>
                </a:solidFill>
              </a:rPr>
              <a:t>：概念的缺陷</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内容占位符 2">
            <a:extLst>
              <a:ext uri="{FF2B5EF4-FFF2-40B4-BE49-F238E27FC236}">
                <a16:creationId xmlns:a16="http://schemas.microsoft.com/office/drawing/2014/main" id="{A7665A96-56F1-46C9-B9A6-53A5F4357C11}"/>
              </a:ext>
            </a:extLst>
          </p:cNvPr>
          <p:cNvSpPr>
            <a:spLocks noGrp="1"/>
          </p:cNvSpPr>
          <p:nvPr>
            <p:ph idx="1"/>
          </p:nvPr>
        </p:nvSpPr>
        <p:spPr>
          <a:xfrm>
            <a:off x="4447308" y="591344"/>
            <a:ext cx="6906491" cy="5585619"/>
          </a:xfrm>
        </p:spPr>
        <p:txBody>
          <a:bodyPr anchor="ctr">
            <a:normAutofit/>
          </a:bodyPr>
          <a:lstStyle/>
          <a:p>
            <a:r>
              <a:rPr lang="zh-CN" altLang="en-US" dirty="0"/>
              <a:t>科学概念应该可以被操作化定义</a:t>
            </a:r>
            <a:endParaRPr lang="en-US" altLang="zh-CN" dirty="0"/>
          </a:p>
          <a:p>
            <a:endParaRPr lang="en-US" altLang="zh-CN" dirty="0"/>
          </a:p>
          <a:p>
            <a:r>
              <a:rPr lang="zh-CN" altLang="en-US" dirty="0"/>
              <a:t>然而精神分析理论的许多概念无法操作化地测量</a:t>
            </a:r>
            <a:endParaRPr lang="en-US" altLang="zh-CN" dirty="0"/>
          </a:p>
          <a:p>
            <a:pPr lvl="1"/>
            <a:r>
              <a:rPr lang="zh-CN" altLang="en-US" dirty="0"/>
              <a:t>例：心理能量如何测量，什么单位？</a:t>
            </a:r>
          </a:p>
        </p:txBody>
      </p:sp>
    </p:spTree>
    <p:extLst>
      <p:ext uri="{BB962C8B-B14F-4D97-AF65-F5344CB8AC3E}">
        <p14:creationId xmlns:p14="http://schemas.microsoft.com/office/powerpoint/2010/main" val="3996657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47F7081-4C2F-459F-B803-6831B676195E}"/>
              </a:ext>
            </a:extLst>
          </p:cNvPr>
          <p:cNvSpPr>
            <a:spLocks noGrp="1"/>
          </p:cNvSpPr>
          <p:nvPr>
            <p:ph type="title"/>
          </p:nvPr>
        </p:nvSpPr>
        <p:spPr>
          <a:xfrm>
            <a:off x="686834" y="1153572"/>
            <a:ext cx="3200400" cy="4461163"/>
          </a:xfrm>
        </p:spPr>
        <p:txBody>
          <a:bodyPr>
            <a:normAutofit/>
          </a:bodyPr>
          <a:lstStyle/>
          <a:p>
            <a:r>
              <a:rPr lang="zh-CN" altLang="en-US">
                <a:solidFill>
                  <a:srgbClr val="FFFFFF"/>
                </a:solidFill>
              </a:rPr>
              <a:t>批评</a:t>
            </a:r>
            <a:r>
              <a:rPr lang="en-US" altLang="zh-CN">
                <a:solidFill>
                  <a:srgbClr val="FFFFFF"/>
                </a:solidFill>
              </a:rPr>
              <a:t>4</a:t>
            </a:r>
            <a:r>
              <a:rPr lang="zh-CN" altLang="en-US">
                <a:solidFill>
                  <a:srgbClr val="FFFFFF"/>
                </a:solidFill>
              </a:rPr>
              <a:t>：未被证实</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内容占位符 2">
            <a:extLst>
              <a:ext uri="{FF2B5EF4-FFF2-40B4-BE49-F238E27FC236}">
                <a16:creationId xmlns:a16="http://schemas.microsoft.com/office/drawing/2014/main" id="{AFDFEA83-ACAE-44AC-8FFD-3FF0DBA7F800}"/>
              </a:ext>
            </a:extLst>
          </p:cNvPr>
          <p:cNvSpPr>
            <a:spLocks noGrp="1"/>
          </p:cNvSpPr>
          <p:nvPr>
            <p:ph idx="1"/>
          </p:nvPr>
        </p:nvSpPr>
        <p:spPr>
          <a:xfrm>
            <a:off x="4447308" y="591344"/>
            <a:ext cx="6906491" cy="5585619"/>
          </a:xfrm>
        </p:spPr>
        <p:txBody>
          <a:bodyPr anchor="ctr">
            <a:normAutofit/>
          </a:bodyPr>
          <a:lstStyle/>
          <a:p>
            <a:r>
              <a:rPr lang="zh-CN" altLang="en-US" dirty="0"/>
              <a:t>科学理论应该具有可证伪性</a:t>
            </a:r>
            <a:endParaRPr lang="en-US" altLang="zh-CN" dirty="0"/>
          </a:p>
          <a:p>
            <a:pPr lvl="1"/>
            <a:r>
              <a:rPr lang="zh-CN" altLang="en-US" dirty="0"/>
              <a:t>波普尔在提出证伪主义时，弗洛伊德的精神分析理论是一个直接的靶子</a:t>
            </a:r>
            <a:endParaRPr lang="en-US" altLang="zh-CN" dirty="0"/>
          </a:p>
          <a:p>
            <a:pPr lvl="1"/>
            <a:endParaRPr lang="en-US" altLang="zh-CN" dirty="0"/>
          </a:p>
          <a:p>
            <a:r>
              <a:rPr lang="zh-CN" altLang="en-US" dirty="0"/>
              <a:t>精神分析似乎可以解释任何现象，没有实验可以证明这个理论的错误</a:t>
            </a:r>
          </a:p>
        </p:txBody>
      </p:sp>
    </p:spTree>
    <p:extLst>
      <p:ext uri="{BB962C8B-B14F-4D97-AF65-F5344CB8AC3E}">
        <p14:creationId xmlns:p14="http://schemas.microsoft.com/office/powerpoint/2010/main" val="2524417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48DEB31-89D1-4A5A-A2F8-CEBEE4F9A04C}"/>
              </a:ext>
            </a:extLst>
          </p:cNvPr>
          <p:cNvSpPr>
            <a:spLocks noGrp="1"/>
          </p:cNvSpPr>
          <p:nvPr>
            <p:ph type="title"/>
          </p:nvPr>
        </p:nvSpPr>
        <p:spPr>
          <a:xfrm>
            <a:off x="686834" y="1153572"/>
            <a:ext cx="3200400" cy="4461163"/>
          </a:xfrm>
        </p:spPr>
        <p:txBody>
          <a:bodyPr>
            <a:normAutofit/>
          </a:bodyPr>
          <a:lstStyle/>
          <a:p>
            <a:r>
              <a:rPr lang="zh-CN" altLang="en-US">
                <a:solidFill>
                  <a:srgbClr val="FFFFFF"/>
                </a:solidFill>
              </a:rPr>
              <a:t>批评</a:t>
            </a:r>
            <a:r>
              <a:rPr lang="en-US" altLang="zh-CN">
                <a:solidFill>
                  <a:srgbClr val="FFFFFF"/>
                </a:solidFill>
              </a:rPr>
              <a:t>5</a:t>
            </a:r>
            <a:r>
              <a:rPr lang="zh-CN" altLang="en-US">
                <a:solidFill>
                  <a:srgbClr val="FFFFFF"/>
                </a:solidFill>
              </a:rPr>
              <a:t>：男性至上主义</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内容占位符 2">
            <a:extLst>
              <a:ext uri="{FF2B5EF4-FFF2-40B4-BE49-F238E27FC236}">
                <a16:creationId xmlns:a16="http://schemas.microsoft.com/office/drawing/2014/main" id="{F9A0E599-B0ED-423C-8AA2-8D5E613E4311}"/>
              </a:ext>
            </a:extLst>
          </p:cNvPr>
          <p:cNvSpPr>
            <a:spLocks noGrp="1"/>
          </p:cNvSpPr>
          <p:nvPr>
            <p:ph idx="1"/>
          </p:nvPr>
        </p:nvSpPr>
        <p:spPr>
          <a:xfrm>
            <a:off x="4447308" y="591344"/>
            <a:ext cx="6906491" cy="5585619"/>
          </a:xfrm>
        </p:spPr>
        <p:txBody>
          <a:bodyPr anchor="ctr">
            <a:normAutofit/>
          </a:bodyPr>
          <a:lstStyle/>
          <a:p>
            <a:r>
              <a:rPr lang="zh-CN" altLang="en-US" dirty="0"/>
              <a:t>即使信奉精神分析的当代作家也承认精神分析理论具有男性至上主义的色彩</a:t>
            </a:r>
            <a:endParaRPr lang="en-US" altLang="zh-CN" dirty="0"/>
          </a:p>
          <a:p>
            <a:endParaRPr lang="en-US" altLang="zh-CN" dirty="0"/>
          </a:p>
          <a:p>
            <a:r>
              <a:rPr lang="zh-CN" altLang="en-US" dirty="0"/>
              <a:t>在精神分析理论的许多部分中，弗洛伊德将男性作为标准，女性则是对于男性模型的背离</a:t>
            </a:r>
            <a:endParaRPr lang="en-US" altLang="zh-CN" dirty="0"/>
          </a:p>
          <a:p>
            <a:pPr lvl="1"/>
            <a:r>
              <a:rPr lang="zh-CN" altLang="en-US" dirty="0"/>
              <a:t>例：阴茎嫉妒</a:t>
            </a:r>
          </a:p>
        </p:txBody>
      </p:sp>
    </p:spTree>
    <p:extLst>
      <p:ext uri="{BB962C8B-B14F-4D97-AF65-F5344CB8AC3E}">
        <p14:creationId xmlns:p14="http://schemas.microsoft.com/office/powerpoint/2010/main" val="975507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21ED5FCA-9564-42B4-9F52-2CCED8ED6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7FAA9911-87DE-4562-8DF6-B471BE3B5B57}"/>
              </a:ext>
            </a:extLst>
          </p:cNvPr>
          <p:cNvSpPr>
            <a:spLocks noGrp="1"/>
          </p:cNvSpPr>
          <p:nvPr>
            <p:ph type="title"/>
          </p:nvPr>
        </p:nvSpPr>
        <p:spPr>
          <a:xfrm>
            <a:off x="838200" y="365125"/>
            <a:ext cx="10515600" cy="1325563"/>
          </a:xfrm>
        </p:spPr>
        <p:txBody>
          <a:bodyPr>
            <a:normAutofit/>
          </a:bodyPr>
          <a:lstStyle/>
          <a:p>
            <a:r>
              <a:rPr lang="zh-CN" altLang="en-US">
                <a:solidFill>
                  <a:srgbClr val="FFFFFF"/>
                </a:solidFill>
              </a:rPr>
              <a:t>弗洛伊德的影响</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5" name="内容占位符 2">
            <a:extLst>
              <a:ext uri="{FF2B5EF4-FFF2-40B4-BE49-F238E27FC236}">
                <a16:creationId xmlns:a16="http://schemas.microsoft.com/office/drawing/2014/main" id="{63A1F25B-7D33-4880-A6C1-173F70EC7E8C}"/>
              </a:ext>
            </a:extLst>
          </p:cNvPr>
          <p:cNvGraphicFramePr>
            <a:graphicFrameLocks noGrp="1"/>
          </p:cNvGraphicFramePr>
          <p:nvPr>
            <p:ph idx="1"/>
            <p:extLst>
              <p:ext uri="{D42A27DB-BD31-4B8C-83A1-F6EECF244321}">
                <p14:modId xmlns:p14="http://schemas.microsoft.com/office/powerpoint/2010/main" val="44872599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6238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5E0EE-B5B8-1C2E-D0C6-803BD1275DB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0ABF2FB-062C-05A1-17EA-ABB471D5A1B0}"/>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610086E2-89EB-BE3A-5937-A77E5DCF4862}"/>
              </a:ext>
            </a:extLst>
          </p:cNvPr>
          <p:cNvSpPr>
            <a:spLocks noGrp="1"/>
          </p:cNvSpPr>
          <p:nvPr>
            <p:ph idx="1"/>
          </p:nvPr>
        </p:nvSpPr>
        <p:spPr/>
        <p:txBody>
          <a:bodyPr>
            <a:normAutofit/>
          </a:bodyPr>
          <a:lstStyle/>
          <a:p>
            <a:r>
              <a:rPr lang="zh-CN" altLang="en-US" dirty="0"/>
              <a:t>精神分析疗法</a:t>
            </a:r>
            <a:endParaRPr lang="en-US" altLang="zh-CN" dirty="0"/>
          </a:p>
          <a:p>
            <a:endParaRPr lang="en-US" altLang="zh-CN" dirty="0">
              <a:solidFill>
                <a:srgbClr val="FF0000"/>
              </a:solidFill>
            </a:endParaRPr>
          </a:p>
          <a:p>
            <a:r>
              <a:rPr lang="zh-CN" altLang="en-US" dirty="0"/>
              <a:t>如何评价精神分析理论</a:t>
            </a:r>
            <a:endParaRPr lang="en-US" altLang="zh-CN" dirty="0"/>
          </a:p>
          <a:p>
            <a:endParaRPr lang="en-US" altLang="zh-CN" dirty="0"/>
          </a:p>
          <a:p>
            <a:r>
              <a:rPr lang="zh-CN" altLang="en-US" dirty="0">
                <a:solidFill>
                  <a:srgbClr val="FF0000"/>
                </a:solidFill>
              </a:rPr>
              <a:t>新精神分析学派</a:t>
            </a:r>
            <a:endParaRPr lang="en-US" altLang="zh-CN" dirty="0">
              <a:solidFill>
                <a:srgbClr val="FF0000"/>
              </a:solidFill>
            </a:endParaRPr>
          </a:p>
          <a:p>
            <a:endParaRPr lang="en-US" altLang="zh-CN" dirty="0"/>
          </a:p>
          <a:p>
            <a:r>
              <a:rPr lang="zh-CN" altLang="en-US" dirty="0"/>
              <a:t>客体关系理论与依恋研究</a:t>
            </a:r>
            <a:endParaRPr lang="en-US" altLang="zh-CN" dirty="0"/>
          </a:p>
          <a:p>
            <a:endParaRPr lang="en-US" altLang="zh-CN" dirty="0"/>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endParaRPr lang="en-US" altLang="zh-CN" dirty="0"/>
          </a:p>
          <a:p>
            <a:endParaRPr lang="en-US" altLang="zh-CN" dirty="0">
              <a:solidFill>
                <a:srgbClr val="FF0000"/>
              </a:solidFill>
            </a:endParaRPr>
          </a:p>
          <a:p>
            <a:endParaRPr lang="zh-CN" altLang="en-US" dirty="0"/>
          </a:p>
        </p:txBody>
      </p:sp>
    </p:spTree>
    <p:extLst>
      <p:ext uri="{BB962C8B-B14F-4D97-AF65-F5344CB8AC3E}">
        <p14:creationId xmlns:p14="http://schemas.microsoft.com/office/powerpoint/2010/main" val="806273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216CE002-5772-492E-8050-443A30E7FD61}"/>
              </a:ext>
            </a:extLst>
          </p:cNvPr>
          <p:cNvSpPr>
            <a:spLocks noGrp="1"/>
          </p:cNvSpPr>
          <p:nvPr>
            <p:ph type="title"/>
          </p:nvPr>
        </p:nvSpPr>
        <p:spPr>
          <a:xfrm>
            <a:off x="762000" y="559678"/>
            <a:ext cx="3567915" cy="4952492"/>
          </a:xfrm>
        </p:spPr>
        <p:txBody>
          <a:bodyPr>
            <a:normAutofit/>
          </a:bodyPr>
          <a:lstStyle/>
          <a:p>
            <a:r>
              <a:rPr lang="zh-CN" altLang="en-US">
                <a:solidFill>
                  <a:schemeClr val="bg1"/>
                </a:solidFill>
              </a:rPr>
              <a:t>新精神分析学派</a:t>
            </a:r>
          </a:p>
        </p:txBody>
      </p:sp>
      <p:cxnSp>
        <p:nvCxnSpPr>
          <p:cNvPr id="12" name="Straight Connector 11">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内容占位符 2">
            <a:extLst>
              <a:ext uri="{FF2B5EF4-FFF2-40B4-BE49-F238E27FC236}">
                <a16:creationId xmlns:a16="http://schemas.microsoft.com/office/drawing/2014/main" id="{C10CFEF2-0F07-4294-B40C-F2EED1F8AE37}"/>
              </a:ext>
            </a:extLst>
          </p:cNvPr>
          <p:cNvGraphicFramePr>
            <a:graphicFrameLocks noGrp="1"/>
          </p:cNvGraphicFramePr>
          <p:nvPr>
            <p:ph idx="1"/>
            <p:extLst>
              <p:ext uri="{D42A27DB-BD31-4B8C-83A1-F6EECF244321}">
                <p14:modId xmlns:p14="http://schemas.microsoft.com/office/powerpoint/2010/main" val="649818220"/>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853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B24CC21-2929-424F-AAAC-A6AC125E8CDB}"/>
              </a:ext>
            </a:extLst>
          </p:cNvPr>
          <p:cNvPicPr>
            <a:picLocks noChangeAspect="1"/>
          </p:cNvPicPr>
          <p:nvPr/>
        </p:nvPicPr>
        <p:blipFill rotWithShape="1">
          <a:blip r:embed="rId2">
            <a:alphaModFix amt="40000"/>
          </a:blip>
          <a:srcRect t="3294" b="1355"/>
          <a:stretch/>
        </p:blipFill>
        <p:spPr>
          <a:xfrm>
            <a:off x="-1" y="10"/>
            <a:ext cx="12192000" cy="6857990"/>
          </a:xfrm>
          <a:prstGeom prst="rect">
            <a:avLst/>
          </a:prstGeom>
        </p:spPr>
      </p:pic>
      <p:sp>
        <p:nvSpPr>
          <p:cNvPr id="2" name="标题 1">
            <a:extLst>
              <a:ext uri="{FF2B5EF4-FFF2-40B4-BE49-F238E27FC236}">
                <a16:creationId xmlns:a16="http://schemas.microsoft.com/office/drawing/2014/main" id="{090136CC-076D-4780-AA84-3BA427F2AB2F}"/>
              </a:ext>
            </a:extLst>
          </p:cNvPr>
          <p:cNvSpPr>
            <a:spLocks noGrp="1"/>
          </p:cNvSpPr>
          <p:nvPr>
            <p:ph type="title"/>
          </p:nvPr>
        </p:nvSpPr>
        <p:spPr>
          <a:xfrm>
            <a:off x="709448" y="1913950"/>
            <a:ext cx="4204137" cy="1342754"/>
          </a:xfrm>
        </p:spPr>
        <p:txBody>
          <a:bodyPr>
            <a:normAutofit/>
          </a:bodyPr>
          <a:lstStyle/>
          <a:p>
            <a:pPr algn="ctr"/>
            <a:r>
              <a:rPr lang="zh-CN" altLang="en-US" sz="3600" b="1" dirty="0"/>
              <a:t>回顾</a:t>
            </a:r>
          </a:p>
        </p:txBody>
      </p:sp>
      <p:sp>
        <p:nvSpPr>
          <p:cNvPr id="3" name="内容占位符 2">
            <a:extLst>
              <a:ext uri="{FF2B5EF4-FFF2-40B4-BE49-F238E27FC236}">
                <a16:creationId xmlns:a16="http://schemas.microsoft.com/office/drawing/2014/main" id="{F508B8FE-728B-4DE8-A785-8C77BD1D598E}"/>
              </a:ext>
            </a:extLst>
          </p:cNvPr>
          <p:cNvSpPr>
            <a:spLocks noGrp="1"/>
          </p:cNvSpPr>
          <p:nvPr>
            <p:ph idx="1"/>
          </p:nvPr>
        </p:nvSpPr>
        <p:spPr>
          <a:xfrm>
            <a:off x="525516" y="3417573"/>
            <a:ext cx="4593021" cy="2619839"/>
          </a:xfrm>
        </p:spPr>
        <p:txBody>
          <a:bodyPr anchor="ctr">
            <a:normAutofit/>
          </a:bodyPr>
          <a:lstStyle/>
          <a:p>
            <a:r>
              <a:rPr lang="zh-CN" altLang="en-US" sz="1800" dirty="0"/>
              <a:t>弗洛伊德精神分析理论的核心思想</a:t>
            </a:r>
            <a:endParaRPr lang="en-US" altLang="zh-CN" sz="1800" dirty="0"/>
          </a:p>
          <a:p>
            <a:pPr lvl="1"/>
            <a:r>
              <a:rPr lang="zh-CN" altLang="en-US" sz="1800" dirty="0"/>
              <a:t>无意识的决定作用</a:t>
            </a:r>
            <a:endParaRPr lang="en-US" altLang="zh-CN" sz="1800" dirty="0"/>
          </a:p>
          <a:p>
            <a:pPr lvl="1"/>
            <a:r>
              <a:rPr lang="zh-CN" altLang="en-US" sz="1800" dirty="0"/>
              <a:t>自我、本我、超我</a:t>
            </a:r>
            <a:endParaRPr lang="en-US" altLang="zh-CN" sz="1800" dirty="0"/>
          </a:p>
          <a:p>
            <a:pPr lvl="1"/>
            <a:r>
              <a:rPr lang="zh-CN" altLang="en-US" sz="1800" dirty="0"/>
              <a:t>心理能量与力比多</a:t>
            </a:r>
            <a:endParaRPr lang="en-US" altLang="zh-CN" sz="1800" dirty="0"/>
          </a:p>
          <a:p>
            <a:pPr lvl="1"/>
            <a:r>
              <a:rPr lang="zh-CN" altLang="en-US" sz="1800" dirty="0"/>
              <a:t>心理发展阶段</a:t>
            </a:r>
            <a:endParaRPr lang="en-US" altLang="zh-CN" sz="1800" dirty="0"/>
          </a:p>
          <a:p>
            <a:pPr lvl="1"/>
            <a:r>
              <a:rPr lang="zh-CN" altLang="en-US" sz="1800" dirty="0"/>
              <a:t>防御机制</a:t>
            </a:r>
            <a:endParaRPr lang="en-US" altLang="zh-CN" sz="1800" dirty="0"/>
          </a:p>
          <a:p>
            <a:pPr lvl="1"/>
            <a:endParaRPr lang="zh-CN" altLang="en-US" sz="1800" dirty="0"/>
          </a:p>
        </p:txBody>
      </p:sp>
    </p:spTree>
    <p:extLst>
      <p:ext uri="{BB962C8B-B14F-4D97-AF65-F5344CB8AC3E}">
        <p14:creationId xmlns:p14="http://schemas.microsoft.com/office/powerpoint/2010/main" val="2857402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326565F7-510C-4223-8C41-11FF7ACED5D1}"/>
              </a:ext>
            </a:extLst>
          </p:cNvPr>
          <p:cNvSpPr>
            <a:spLocks noGrp="1"/>
          </p:cNvSpPr>
          <p:nvPr>
            <p:ph type="title"/>
          </p:nvPr>
        </p:nvSpPr>
        <p:spPr>
          <a:xfrm>
            <a:off x="762000" y="559678"/>
            <a:ext cx="3567915" cy="4952492"/>
          </a:xfrm>
        </p:spPr>
        <p:txBody>
          <a:bodyPr>
            <a:normAutofit/>
          </a:bodyPr>
          <a:lstStyle/>
          <a:p>
            <a:r>
              <a:rPr lang="zh-CN" altLang="en-US">
                <a:solidFill>
                  <a:schemeClr val="bg1"/>
                </a:solidFill>
              </a:rPr>
              <a:t>新精神分析学派的核心命题（</a:t>
            </a:r>
            <a:r>
              <a:rPr lang="en-US" altLang="zh-CN">
                <a:solidFill>
                  <a:schemeClr val="bg1"/>
                </a:solidFill>
              </a:rPr>
              <a:t>Westen, 1998</a:t>
            </a:r>
            <a:r>
              <a:rPr lang="zh-CN" altLang="en-US">
                <a:solidFill>
                  <a:schemeClr val="bg1"/>
                </a:solidFill>
              </a:rPr>
              <a:t>）</a:t>
            </a:r>
          </a:p>
        </p:txBody>
      </p:sp>
      <p:cxnSp>
        <p:nvCxnSpPr>
          <p:cNvPr id="15" name="Straight Connector 11">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6" name="内容占位符 2">
            <a:extLst>
              <a:ext uri="{FF2B5EF4-FFF2-40B4-BE49-F238E27FC236}">
                <a16:creationId xmlns:a16="http://schemas.microsoft.com/office/drawing/2014/main" id="{45A66A63-45B5-4A7F-AFE7-B3E3C3383961}"/>
              </a:ext>
            </a:extLst>
          </p:cNvPr>
          <p:cNvGraphicFramePr>
            <a:graphicFrameLocks noGrp="1"/>
          </p:cNvGraphicFramePr>
          <p:nvPr>
            <p:ph idx="1"/>
            <p:extLst>
              <p:ext uri="{D42A27DB-BD31-4B8C-83A1-F6EECF244321}">
                <p14:modId xmlns:p14="http://schemas.microsoft.com/office/powerpoint/2010/main" val="2376881305"/>
              </p:ext>
            </p:extLst>
          </p:nvPr>
        </p:nvGraphicFramePr>
        <p:xfrm>
          <a:off x="5181599" y="191193"/>
          <a:ext cx="6630785" cy="640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726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3C1482-7123-4378-ADD1-1746805B4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89930B-F3A3-46CC-B34C-49439CA3C6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74476"/>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2F98D633-4697-493D-87E7-B0E1C0C5C2C0}"/>
              </a:ext>
            </a:extLst>
          </p:cNvPr>
          <p:cNvSpPr>
            <a:spLocks noGrp="1"/>
          </p:cNvSpPr>
          <p:nvPr>
            <p:ph type="title"/>
          </p:nvPr>
        </p:nvSpPr>
        <p:spPr>
          <a:xfrm>
            <a:off x="943277" y="480216"/>
            <a:ext cx="10444758" cy="1344168"/>
          </a:xfrm>
        </p:spPr>
        <p:txBody>
          <a:bodyPr>
            <a:normAutofit/>
          </a:bodyPr>
          <a:lstStyle/>
          <a:p>
            <a:r>
              <a:rPr lang="zh-CN" altLang="en-US">
                <a:solidFill>
                  <a:schemeClr val="bg1"/>
                </a:solidFill>
              </a:rPr>
              <a:t>新精神分析学派与弗洛伊德的不同点</a:t>
            </a:r>
          </a:p>
        </p:txBody>
      </p:sp>
      <p:cxnSp>
        <p:nvCxnSpPr>
          <p:cNvPr id="17" name="Straight Connector 13">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69510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内容占位符 2">
            <a:extLst>
              <a:ext uri="{FF2B5EF4-FFF2-40B4-BE49-F238E27FC236}">
                <a16:creationId xmlns:a16="http://schemas.microsoft.com/office/drawing/2014/main" id="{BD7ECA5B-7415-47B8-8B38-9CDF273E1401}"/>
              </a:ext>
            </a:extLst>
          </p:cNvPr>
          <p:cNvGraphicFramePr>
            <a:graphicFrameLocks noGrp="1"/>
          </p:cNvGraphicFramePr>
          <p:nvPr>
            <p:ph idx="1"/>
            <p:extLst>
              <p:ext uri="{D42A27DB-BD31-4B8C-83A1-F6EECF244321}">
                <p14:modId xmlns:p14="http://schemas.microsoft.com/office/powerpoint/2010/main" val="3269964932"/>
              </p:ext>
            </p:extLst>
          </p:nvPr>
        </p:nvGraphicFramePr>
        <p:xfrm>
          <a:off x="321564" y="2339935"/>
          <a:ext cx="11548872" cy="43102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000511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39F13D3-A8F1-4F1D-A113-D4370F9459BE}"/>
              </a:ext>
            </a:extLst>
          </p:cNvPr>
          <p:cNvSpPr>
            <a:spLocks noGrp="1"/>
          </p:cNvSpPr>
          <p:nvPr>
            <p:ph type="title"/>
          </p:nvPr>
        </p:nvSpPr>
        <p:spPr>
          <a:xfrm>
            <a:off x="6688180" y="573678"/>
            <a:ext cx="4887685" cy="1777419"/>
          </a:xfrm>
        </p:spPr>
        <p:txBody>
          <a:bodyPr anchor="b">
            <a:normAutofit/>
          </a:bodyPr>
          <a:lstStyle/>
          <a:p>
            <a:r>
              <a:rPr lang="zh-CN" altLang="en-US" sz="4000" dirty="0"/>
              <a:t>阿尔弗雷德</a:t>
            </a:r>
            <a:r>
              <a:rPr lang="en-US" altLang="zh-CN" sz="4000" dirty="0"/>
              <a:t>·</a:t>
            </a:r>
            <a:r>
              <a:rPr lang="zh-CN" altLang="en-US" sz="4000" dirty="0"/>
              <a:t>阿德勒（</a:t>
            </a:r>
            <a:r>
              <a:rPr lang="en-US" altLang="zh-CN" sz="4000" dirty="0"/>
              <a:t>Alfred Adler</a:t>
            </a:r>
            <a:r>
              <a:rPr lang="zh-CN" altLang="en-US" sz="4000" dirty="0"/>
              <a:t>，</a:t>
            </a:r>
            <a:r>
              <a:rPr lang="en-US" altLang="zh-CN" sz="4000" dirty="0"/>
              <a:t>1870-1937</a:t>
            </a:r>
            <a:r>
              <a:rPr lang="zh-CN" altLang="en-US" sz="4000" dirty="0"/>
              <a:t>）</a:t>
            </a:r>
          </a:p>
        </p:txBody>
      </p:sp>
      <p:pic>
        <p:nvPicPr>
          <p:cNvPr id="4" name="图片 3">
            <a:extLst>
              <a:ext uri="{FF2B5EF4-FFF2-40B4-BE49-F238E27FC236}">
                <a16:creationId xmlns:a16="http://schemas.microsoft.com/office/drawing/2014/main" id="{76882DB0-DE0F-48F2-9C84-30973780E18C}"/>
              </a:ext>
            </a:extLst>
          </p:cNvPr>
          <p:cNvPicPr>
            <a:picLocks noChangeAspect="1"/>
          </p:cNvPicPr>
          <p:nvPr/>
        </p:nvPicPr>
        <p:blipFill rotWithShape="1">
          <a:blip r:embed="rId2"/>
          <a:srcRect t="3328" r="-2" b="8827"/>
          <a:stretch/>
        </p:blipFill>
        <p:spPr>
          <a:xfrm>
            <a:off x="391903" y="573678"/>
            <a:ext cx="5103206" cy="5710645"/>
          </a:xfrm>
          <a:prstGeom prst="rect">
            <a:avLst/>
          </a:prstGeom>
        </p:spPr>
      </p:pic>
      <p:cxnSp>
        <p:nvCxnSpPr>
          <p:cNvPr id="15" name="Straight Connector 10">
            <a:extLst>
              <a:ext uri="{FF2B5EF4-FFF2-40B4-BE49-F238E27FC236}">
                <a16:creationId xmlns:a16="http://schemas.microsoft.com/office/drawing/2014/main" id="{CF8F36E2-BBE5-43FE-822F-AD8CAE08C0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70D38D6F-30CD-4E4F-B0EB-1334A1FD7BED}"/>
              </a:ext>
            </a:extLst>
          </p:cNvPr>
          <p:cNvSpPr>
            <a:spLocks noGrp="1"/>
          </p:cNvSpPr>
          <p:nvPr>
            <p:ph idx="1"/>
          </p:nvPr>
        </p:nvSpPr>
        <p:spPr>
          <a:xfrm>
            <a:off x="6688180" y="2516417"/>
            <a:ext cx="4887685" cy="3851132"/>
          </a:xfrm>
        </p:spPr>
        <p:txBody>
          <a:bodyPr anchor="t">
            <a:normAutofit fontScale="92500" lnSpcReduction="10000"/>
          </a:bodyPr>
          <a:lstStyle/>
          <a:p>
            <a:r>
              <a:rPr lang="zh-CN" altLang="en-US" sz="2400" dirty="0"/>
              <a:t>奥地利医生，弗洛伊德的第一位门徒，是精神分析学派早期的核心人物之一，但</a:t>
            </a:r>
            <a:r>
              <a:rPr lang="en-US" altLang="zh-CN" sz="2400" dirty="0"/>
              <a:t>1911</a:t>
            </a:r>
            <a:r>
              <a:rPr lang="zh-CN" altLang="en-US" sz="2400" dirty="0"/>
              <a:t>年与弗洛伊德公开决裂</a:t>
            </a:r>
            <a:endParaRPr lang="en-US" altLang="zh-CN" sz="2400" dirty="0"/>
          </a:p>
          <a:p>
            <a:endParaRPr lang="en-US" altLang="zh-CN" sz="2400" dirty="0"/>
          </a:p>
          <a:p>
            <a:r>
              <a:rPr lang="zh-CN" altLang="en-US" sz="2400" dirty="0"/>
              <a:t>认为弗洛伊德过度强调了性的重要性，同样重要甚至更重要的应该是社会兴趣（</a:t>
            </a:r>
            <a:r>
              <a:rPr lang="en-US" altLang="zh-CN" sz="2400" dirty="0"/>
              <a:t>social interest</a:t>
            </a:r>
            <a:r>
              <a:rPr lang="zh-CN" altLang="en-US" sz="2400" dirty="0"/>
              <a:t>）</a:t>
            </a:r>
            <a:r>
              <a:rPr lang="en-US" altLang="zh-CN" sz="2400" dirty="0"/>
              <a:t>——</a:t>
            </a:r>
            <a:r>
              <a:rPr lang="zh-CN" altLang="en-US" sz="2400" dirty="0"/>
              <a:t>即寻求归属感、与他人和谐共处</a:t>
            </a:r>
            <a:endParaRPr lang="en-US" altLang="zh-CN" sz="2400" dirty="0"/>
          </a:p>
          <a:p>
            <a:endParaRPr lang="en-US" altLang="zh-CN" sz="2400" dirty="0"/>
          </a:p>
          <a:p>
            <a:r>
              <a:rPr lang="zh-CN" altLang="en-US" sz="2400" dirty="0"/>
              <a:t>阿德勒认为社会兴趣可以帮助人们抵抗自卑感，并更好地应对压力</a:t>
            </a:r>
          </a:p>
        </p:txBody>
      </p:sp>
    </p:spTree>
    <p:extLst>
      <p:ext uri="{BB962C8B-B14F-4D97-AF65-F5344CB8AC3E}">
        <p14:creationId xmlns:p14="http://schemas.microsoft.com/office/powerpoint/2010/main" val="1430113449"/>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查看源图像">
            <a:extLst>
              <a:ext uri="{FF2B5EF4-FFF2-40B4-BE49-F238E27FC236}">
                <a16:creationId xmlns:a16="http://schemas.microsoft.com/office/drawing/2014/main" id="{4EE41290-6462-49E8-A2FA-A71B966F58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40" r="14247"/>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标题 1">
            <a:extLst>
              <a:ext uri="{FF2B5EF4-FFF2-40B4-BE49-F238E27FC236}">
                <a16:creationId xmlns:a16="http://schemas.microsoft.com/office/drawing/2014/main" id="{740D921B-D9F0-4D95-B928-9C2E03D887AF}"/>
              </a:ext>
            </a:extLst>
          </p:cNvPr>
          <p:cNvSpPr>
            <a:spLocks noGrp="1"/>
          </p:cNvSpPr>
          <p:nvPr>
            <p:ph type="title"/>
          </p:nvPr>
        </p:nvSpPr>
        <p:spPr>
          <a:xfrm>
            <a:off x="709448" y="1913950"/>
            <a:ext cx="4204137" cy="1342754"/>
          </a:xfrm>
        </p:spPr>
        <p:txBody>
          <a:bodyPr>
            <a:normAutofit/>
          </a:bodyPr>
          <a:lstStyle/>
          <a:p>
            <a:pPr algn="ctr"/>
            <a:r>
              <a:rPr lang="zh-CN" altLang="en-US" sz="3600"/>
              <a:t>自卑感</a:t>
            </a:r>
          </a:p>
        </p:txBody>
      </p:sp>
      <p:cxnSp>
        <p:nvCxnSpPr>
          <p:cNvPr id="73" name="Straight Connector 7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EC9B0E31-76AD-4616-99A1-413D08D73C46}"/>
              </a:ext>
            </a:extLst>
          </p:cNvPr>
          <p:cNvSpPr>
            <a:spLocks noGrp="1"/>
          </p:cNvSpPr>
          <p:nvPr>
            <p:ph idx="1"/>
          </p:nvPr>
        </p:nvSpPr>
        <p:spPr>
          <a:xfrm>
            <a:off x="442388" y="3429000"/>
            <a:ext cx="5010760" cy="3157789"/>
          </a:xfrm>
        </p:spPr>
        <p:txBody>
          <a:bodyPr anchor="ctr">
            <a:normAutofit fontScale="92500" lnSpcReduction="10000"/>
          </a:bodyPr>
          <a:lstStyle/>
          <a:p>
            <a:r>
              <a:rPr lang="zh-CN" altLang="en-US" sz="1800" dirty="0"/>
              <a:t>阿德勒认为每个人在童年期都存在自卑感，个体试图超越这种自卑，获得与他人的平等地位，甚至优越感</a:t>
            </a:r>
            <a:endParaRPr lang="en-US" altLang="zh-CN" sz="1800" dirty="0"/>
          </a:p>
          <a:p>
            <a:endParaRPr lang="en-US" altLang="zh-CN" sz="1800" dirty="0"/>
          </a:p>
          <a:p>
            <a:r>
              <a:rPr lang="zh-CN" altLang="en-US" sz="1800" dirty="0"/>
              <a:t>器官自卑感（</a:t>
            </a:r>
            <a:r>
              <a:rPr lang="en-US" altLang="zh-CN" sz="1800" dirty="0"/>
              <a:t>organ inferiority</a:t>
            </a:r>
            <a:r>
              <a:rPr lang="zh-CN" altLang="en-US" sz="1800" dirty="0"/>
              <a:t>）：早期在身体某方面的缺陷，促使个体采取行动获得心理上的补偿</a:t>
            </a:r>
            <a:endParaRPr lang="en-US" altLang="zh-CN" sz="1800" dirty="0"/>
          </a:p>
          <a:p>
            <a:pPr lvl="1"/>
            <a:r>
              <a:rPr lang="zh-CN" altLang="en-US" sz="1800" dirty="0"/>
              <a:t>例：体弱者通过身体训练使自己变得强壮</a:t>
            </a:r>
            <a:endParaRPr lang="en-US" altLang="zh-CN" sz="1800" dirty="0"/>
          </a:p>
          <a:p>
            <a:endParaRPr lang="en-US" altLang="zh-CN" sz="1800" dirty="0"/>
          </a:p>
          <a:p>
            <a:r>
              <a:rPr lang="zh-CN" altLang="en-US" sz="1800" dirty="0"/>
              <a:t>如果自卑感没有得到补偿，就会发展为自卑情结（</a:t>
            </a:r>
            <a:r>
              <a:rPr lang="en-US" altLang="zh-CN" sz="1800" dirty="0"/>
              <a:t>inferiority complex</a:t>
            </a:r>
            <a:r>
              <a:rPr lang="zh-CN" altLang="en-US" sz="1800" dirty="0"/>
              <a:t>），使个体过度关注自卑的方面</a:t>
            </a:r>
          </a:p>
        </p:txBody>
      </p:sp>
    </p:spTree>
    <p:extLst>
      <p:ext uri="{BB962C8B-B14F-4D97-AF65-F5344CB8AC3E}">
        <p14:creationId xmlns:p14="http://schemas.microsoft.com/office/powerpoint/2010/main" val="2800174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415783-3884-4F81-ADE8-35DFFD1F8207}"/>
              </a:ext>
            </a:extLst>
          </p:cNvPr>
          <p:cNvSpPr>
            <a:spLocks noGrp="1"/>
          </p:cNvSpPr>
          <p:nvPr>
            <p:ph type="title"/>
          </p:nvPr>
        </p:nvSpPr>
        <p:spPr>
          <a:xfrm>
            <a:off x="481013" y="3752849"/>
            <a:ext cx="3290887" cy="2452687"/>
          </a:xfrm>
        </p:spPr>
        <p:txBody>
          <a:bodyPr anchor="ctr">
            <a:normAutofit/>
          </a:bodyPr>
          <a:lstStyle/>
          <a:p>
            <a:r>
              <a:rPr lang="zh-CN" altLang="en-US" sz="3600"/>
              <a:t>男性化反抗</a:t>
            </a:r>
          </a:p>
        </p:txBody>
      </p:sp>
      <p:pic>
        <p:nvPicPr>
          <p:cNvPr id="4" name="图片 3">
            <a:extLst>
              <a:ext uri="{FF2B5EF4-FFF2-40B4-BE49-F238E27FC236}">
                <a16:creationId xmlns:a16="http://schemas.microsoft.com/office/drawing/2014/main" id="{772733EE-BF43-477D-B13C-A5163833BB9A}"/>
              </a:ext>
            </a:extLst>
          </p:cNvPr>
          <p:cNvPicPr>
            <a:picLocks noChangeAspect="1"/>
          </p:cNvPicPr>
          <p:nvPr/>
        </p:nvPicPr>
        <p:blipFill rotWithShape="1">
          <a:blip r:embed="rId2"/>
          <a:srcRect t="5971" b="23251"/>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内容占位符 2">
            <a:extLst>
              <a:ext uri="{FF2B5EF4-FFF2-40B4-BE49-F238E27FC236}">
                <a16:creationId xmlns:a16="http://schemas.microsoft.com/office/drawing/2014/main" id="{5688A6AB-9917-4A4A-B309-0C5095FA1848}"/>
              </a:ext>
            </a:extLst>
          </p:cNvPr>
          <p:cNvSpPr>
            <a:spLocks noGrp="1"/>
          </p:cNvSpPr>
          <p:nvPr>
            <p:ph idx="1"/>
          </p:nvPr>
        </p:nvSpPr>
        <p:spPr>
          <a:xfrm>
            <a:off x="4223982" y="3752850"/>
            <a:ext cx="7485413" cy="2452687"/>
          </a:xfrm>
        </p:spPr>
        <p:txBody>
          <a:bodyPr anchor="ctr">
            <a:normAutofit/>
          </a:bodyPr>
          <a:lstStyle/>
          <a:p>
            <a:r>
              <a:rPr lang="zh-CN" altLang="en-US" sz="1700" dirty="0"/>
              <a:t>童年期如果感到自卑和不适，一种特殊的补偿方式是期望自己的行动和自身赋予力量和权威，阿德勒称其为男性化反抗（</a:t>
            </a:r>
            <a:r>
              <a:rPr lang="en-US" altLang="zh-CN" sz="1700" dirty="0"/>
              <a:t>masculine protest</a:t>
            </a:r>
            <a:r>
              <a:rPr lang="zh-CN" altLang="en-US" sz="1700" dirty="0"/>
              <a:t>）</a:t>
            </a:r>
            <a:endParaRPr lang="en-US" altLang="zh-CN" sz="1700" dirty="0"/>
          </a:p>
          <a:p>
            <a:endParaRPr lang="en-US" altLang="zh-CN" sz="1700" dirty="0"/>
          </a:p>
          <a:p>
            <a:r>
              <a:rPr lang="zh-CN" altLang="en-US" sz="1700" dirty="0"/>
              <a:t>对于女性而言，男性化反抗意味着拒绝社会规定的性别角色和刻板印象</a:t>
            </a:r>
            <a:endParaRPr lang="en-US" altLang="zh-CN" sz="1700" dirty="0"/>
          </a:p>
          <a:p>
            <a:endParaRPr lang="en-US" altLang="zh-CN" sz="1700" dirty="0"/>
          </a:p>
          <a:p>
            <a:r>
              <a:rPr lang="zh-CN" altLang="en-US" sz="1700" dirty="0"/>
              <a:t>对于男性而言，男性化反抗往往表现为证明自己的优势、权力和阳刚之气，如购买彰显男性气质的汽车</a:t>
            </a:r>
          </a:p>
        </p:txBody>
      </p:sp>
    </p:spTree>
    <p:extLst>
      <p:ext uri="{BB962C8B-B14F-4D97-AF65-F5344CB8AC3E}">
        <p14:creationId xmlns:p14="http://schemas.microsoft.com/office/powerpoint/2010/main" val="2523373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A57295-2710-4920-B99A-4D1FA03A6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8067929-4D33-4306-9E2F-67C49CDDB5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0" y="465745"/>
            <a:ext cx="11125200" cy="5639435"/>
          </a:xfrm>
          <a:prstGeom prst="rect">
            <a:avLst/>
          </a:prstGeom>
          <a:solidFill>
            <a:schemeClr val="tx1">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872CFF3-0A3E-428E-AD05-080EA7944D31}"/>
              </a:ext>
            </a:extLst>
          </p:cNvPr>
          <p:cNvSpPr>
            <a:spLocks noGrp="1"/>
          </p:cNvSpPr>
          <p:nvPr>
            <p:ph type="title"/>
          </p:nvPr>
        </p:nvSpPr>
        <p:spPr>
          <a:xfrm>
            <a:off x="838200" y="894027"/>
            <a:ext cx="3494362" cy="4782873"/>
          </a:xfrm>
        </p:spPr>
        <p:txBody>
          <a:bodyPr>
            <a:normAutofit/>
          </a:bodyPr>
          <a:lstStyle/>
          <a:p>
            <a:pPr algn="r"/>
            <a:r>
              <a:rPr lang="zh-CN" altLang="en-US">
                <a:solidFill>
                  <a:schemeClr val="bg1"/>
                </a:solidFill>
              </a:rPr>
              <a:t>出生顺序对人格的影响</a:t>
            </a: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D2BC510A-5D34-44CF-AEAD-A2AF029E1CCC}"/>
              </a:ext>
            </a:extLst>
          </p:cNvPr>
          <p:cNvSpPr>
            <a:spLocks noGrp="1"/>
          </p:cNvSpPr>
          <p:nvPr>
            <p:ph idx="1"/>
          </p:nvPr>
        </p:nvSpPr>
        <p:spPr>
          <a:xfrm>
            <a:off x="4976032" y="894027"/>
            <a:ext cx="6377768" cy="4782873"/>
          </a:xfrm>
        </p:spPr>
        <p:txBody>
          <a:bodyPr anchor="ctr">
            <a:normAutofit/>
          </a:bodyPr>
          <a:lstStyle/>
          <a:p>
            <a:r>
              <a:rPr lang="zh-CN" altLang="en-US" sz="2000" dirty="0">
                <a:solidFill>
                  <a:schemeClr val="bg1"/>
                </a:solidFill>
              </a:rPr>
              <a:t>阿德勒关注出生顺序对人格的影响，认为家中最大的孩子一直受到充分注意，但之后被第二个孩子取代，导致缺乏安全感、敌意、专制、保守等特点</a:t>
            </a:r>
            <a:endParaRPr lang="en-US" altLang="zh-CN" sz="2000" dirty="0">
              <a:solidFill>
                <a:schemeClr val="bg1"/>
              </a:solidFill>
            </a:endParaRPr>
          </a:p>
          <a:p>
            <a:pPr lvl="1"/>
            <a:r>
              <a:rPr lang="zh-CN" altLang="en-US" sz="2000" dirty="0">
                <a:solidFill>
                  <a:schemeClr val="bg1"/>
                </a:solidFill>
              </a:rPr>
              <a:t>代表人物：罪犯、神经症患者、变态、弗洛伊德</a:t>
            </a:r>
            <a:endParaRPr lang="en-US" altLang="zh-CN" sz="2000" dirty="0">
              <a:solidFill>
                <a:schemeClr val="bg1"/>
              </a:solidFill>
            </a:endParaRPr>
          </a:p>
          <a:p>
            <a:endParaRPr lang="en-US" altLang="zh-CN" sz="2000" dirty="0">
              <a:solidFill>
                <a:schemeClr val="bg1"/>
              </a:solidFill>
            </a:endParaRPr>
          </a:p>
          <a:p>
            <a:r>
              <a:rPr lang="zh-CN" altLang="en-US" sz="2000" dirty="0">
                <a:solidFill>
                  <a:schemeClr val="bg1"/>
                </a:solidFill>
              </a:rPr>
              <a:t>第二个孩子通常具有野心、反叛和嫉妒心理，不断尝试超越老大</a:t>
            </a:r>
            <a:endParaRPr lang="en-US" altLang="zh-CN" sz="2000" dirty="0">
              <a:solidFill>
                <a:schemeClr val="bg1"/>
              </a:solidFill>
            </a:endParaRPr>
          </a:p>
          <a:p>
            <a:pPr lvl="1"/>
            <a:r>
              <a:rPr lang="zh-CN" altLang="en-US" sz="2000" dirty="0">
                <a:solidFill>
                  <a:schemeClr val="bg1"/>
                </a:solidFill>
              </a:rPr>
              <a:t>代表人物：阿德勒自己</a:t>
            </a:r>
            <a:endParaRPr lang="en-US" altLang="zh-CN" sz="2000" dirty="0">
              <a:solidFill>
                <a:schemeClr val="bg1"/>
              </a:solidFill>
            </a:endParaRPr>
          </a:p>
          <a:p>
            <a:pPr lvl="1"/>
            <a:r>
              <a:rPr lang="zh-CN" altLang="en-US" sz="2000" dirty="0">
                <a:solidFill>
                  <a:schemeClr val="bg1"/>
                </a:solidFill>
              </a:rPr>
              <a:t>阿德勒的哥哥恰好也叫西格蒙德，是一位富商，在他自己获得国际名声后，依然感觉不如哥哥优秀</a:t>
            </a:r>
            <a:endParaRPr lang="en-US" altLang="zh-CN" sz="2000" dirty="0">
              <a:solidFill>
                <a:schemeClr val="bg1"/>
              </a:solidFill>
            </a:endParaRPr>
          </a:p>
          <a:p>
            <a:pPr lvl="1"/>
            <a:endParaRPr lang="en-US" altLang="zh-CN" sz="2000" dirty="0">
              <a:solidFill>
                <a:schemeClr val="bg1"/>
              </a:solidFill>
            </a:endParaRPr>
          </a:p>
          <a:p>
            <a:r>
              <a:rPr lang="zh-CN" altLang="en-US" sz="2000" dirty="0">
                <a:solidFill>
                  <a:schemeClr val="bg1"/>
                </a:solidFill>
              </a:rPr>
              <a:t>家中老小容易被宠坏，老二比老大和老小能更好地适应</a:t>
            </a:r>
          </a:p>
        </p:txBody>
      </p:sp>
    </p:spTree>
    <p:extLst>
      <p:ext uri="{BB962C8B-B14F-4D97-AF65-F5344CB8AC3E}">
        <p14:creationId xmlns:p14="http://schemas.microsoft.com/office/powerpoint/2010/main" val="20625813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DECD9458-EDE9-4D68-9405-AB3AD05848DA}"/>
              </a:ext>
            </a:extLst>
          </p:cNvPr>
          <p:cNvSpPr>
            <a:spLocks noGrp="1"/>
          </p:cNvSpPr>
          <p:nvPr>
            <p:ph type="title"/>
          </p:nvPr>
        </p:nvSpPr>
        <p:spPr>
          <a:xfrm>
            <a:off x="6421700" y="713232"/>
            <a:ext cx="5154168" cy="1197864"/>
          </a:xfrm>
        </p:spPr>
        <p:txBody>
          <a:bodyPr>
            <a:normAutofit/>
          </a:bodyPr>
          <a:lstStyle/>
          <a:p>
            <a:r>
              <a:rPr lang="zh-CN" altLang="en-US" sz="3700"/>
              <a:t>卡尔</a:t>
            </a:r>
            <a:r>
              <a:rPr lang="en-US" altLang="zh-CN" sz="3700"/>
              <a:t>·</a:t>
            </a:r>
            <a:r>
              <a:rPr lang="zh-CN" altLang="en-US" sz="3700"/>
              <a:t>荣格（</a:t>
            </a:r>
            <a:r>
              <a:rPr lang="en-US" altLang="zh-CN" sz="3700"/>
              <a:t>Carl Jung</a:t>
            </a:r>
            <a:r>
              <a:rPr lang="zh-CN" altLang="en-US" sz="3700"/>
              <a:t>，</a:t>
            </a:r>
            <a:r>
              <a:rPr lang="en-US" altLang="zh-CN" sz="3700"/>
              <a:t>1875-1961</a:t>
            </a:r>
            <a:r>
              <a:rPr lang="zh-CN" altLang="en-US" sz="3700"/>
              <a:t>）</a:t>
            </a:r>
          </a:p>
        </p:txBody>
      </p:sp>
      <p:pic>
        <p:nvPicPr>
          <p:cNvPr id="4" name="图片 3">
            <a:extLst>
              <a:ext uri="{FF2B5EF4-FFF2-40B4-BE49-F238E27FC236}">
                <a16:creationId xmlns:a16="http://schemas.microsoft.com/office/drawing/2014/main" id="{636B3602-20E0-432F-9B56-A11544F662C1}"/>
              </a:ext>
            </a:extLst>
          </p:cNvPr>
          <p:cNvPicPr>
            <a:picLocks noChangeAspect="1"/>
          </p:cNvPicPr>
          <p:nvPr/>
        </p:nvPicPr>
        <p:blipFill rotWithShape="1">
          <a:blip r:embed="rId2"/>
          <a:srcRect r="1" b="16695"/>
          <a:stretch/>
        </p:blipFill>
        <p:spPr>
          <a:xfrm>
            <a:off x="20" y="10"/>
            <a:ext cx="5495089" cy="6857990"/>
          </a:xfrm>
          <a:prstGeom prst="rect">
            <a:avLst/>
          </a:prstGeom>
        </p:spPr>
      </p:pic>
      <p:cxnSp>
        <p:nvCxnSpPr>
          <p:cNvPr id="11" name="Straight Connector 10">
            <a:extLst>
              <a:ext uri="{FF2B5EF4-FFF2-40B4-BE49-F238E27FC236}">
                <a16:creationId xmlns:a16="http://schemas.microsoft.com/office/drawing/2014/main" id="{EDF5FE34-0A41-407A-8D94-10FCF68F1D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55940" y="826324"/>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5F5A8500-0EDF-46FB-92B1-93C5B66218C2}"/>
              </a:ext>
            </a:extLst>
          </p:cNvPr>
          <p:cNvSpPr>
            <a:spLocks noGrp="1"/>
          </p:cNvSpPr>
          <p:nvPr>
            <p:ph idx="1"/>
          </p:nvPr>
        </p:nvSpPr>
        <p:spPr>
          <a:xfrm>
            <a:off x="6421700" y="2048256"/>
            <a:ext cx="5154168" cy="4123944"/>
          </a:xfrm>
        </p:spPr>
        <p:txBody>
          <a:bodyPr anchor="t">
            <a:normAutofit/>
          </a:bodyPr>
          <a:lstStyle/>
          <a:p>
            <a:r>
              <a:rPr lang="zh-CN" altLang="en-US" sz="2400" dirty="0"/>
              <a:t>曾是弗洛伊德最得意的弟子，被称为精神分析的“王储”</a:t>
            </a:r>
            <a:endParaRPr lang="en-US" altLang="zh-CN" sz="2400" dirty="0"/>
          </a:p>
          <a:p>
            <a:endParaRPr lang="en-US" altLang="zh-CN" sz="2400" dirty="0"/>
          </a:p>
          <a:p>
            <a:r>
              <a:rPr lang="zh-CN" altLang="en-US" sz="2400" dirty="0"/>
              <a:t>后因日益增长的神秘主义倾向，与弗洛伊德渐行渐远，最终决裂</a:t>
            </a:r>
          </a:p>
        </p:txBody>
      </p:sp>
    </p:spTree>
    <p:extLst>
      <p:ext uri="{BB962C8B-B14F-4D97-AF65-F5344CB8AC3E}">
        <p14:creationId xmlns:p14="http://schemas.microsoft.com/office/powerpoint/2010/main" val="94002657"/>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9E12A4A-1559-41C4-8B24-5418662691A5}"/>
              </a:ext>
            </a:extLst>
          </p:cNvPr>
          <p:cNvSpPr>
            <a:spLocks noGrp="1"/>
          </p:cNvSpPr>
          <p:nvPr>
            <p:ph type="title"/>
          </p:nvPr>
        </p:nvSpPr>
        <p:spPr>
          <a:xfrm>
            <a:off x="838200" y="963877"/>
            <a:ext cx="3494362" cy="4930246"/>
          </a:xfrm>
        </p:spPr>
        <p:txBody>
          <a:bodyPr>
            <a:normAutofit/>
          </a:bodyPr>
          <a:lstStyle/>
          <a:p>
            <a:pPr algn="r"/>
            <a:r>
              <a:rPr lang="zh-CN" altLang="en-US">
                <a:solidFill>
                  <a:schemeClr val="accent1"/>
                </a:solidFill>
              </a:rPr>
              <a:t>集体无意识</a:t>
            </a:r>
          </a:p>
        </p:txBody>
      </p:sp>
      <p:cxnSp>
        <p:nvCxnSpPr>
          <p:cNvPr id="13"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38D5754D-A0EF-49CE-B9C2-574A5B5E702B}"/>
              </a:ext>
            </a:extLst>
          </p:cNvPr>
          <p:cNvSpPr>
            <a:spLocks noGrp="1"/>
          </p:cNvSpPr>
          <p:nvPr>
            <p:ph idx="1"/>
          </p:nvPr>
        </p:nvSpPr>
        <p:spPr>
          <a:xfrm>
            <a:off x="4976031" y="963877"/>
            <a:ext cx="6377769" cy="4930246"/>
          </a:xfrm>
        </p:spPr>
        <p:txBody>
          <a:bodyPr anchor="ctr">
            <a:normAutofit/>
          </a:bodyPr>
          <a:lstStyle/>
          <a:p>
            <a:r>
              <a:rPr lang="zh-CN" altLang="en-US" sz="2400"/>
              <a:t>荣格认为人每个人都有一些与生俱来的记忆和观念，潜藏在无意识中，称为集体无意识（</a:t>
            </a:r>
            <a:r>
              <a:rPr lang="en-US" altLang="zh-CN" sz="2400"/>
              <a:t>collective unconscious</a:t>
            </a:r>
            <a:r>
              <a:rPr lang="zh-CN" altLang="en-US" sz="2400"/>
              <a:t>）</a:t>
            </a:r>
            <a:endParaRPr lang="en-US" altLang="zh-CN" sz="2400"/>
          </a:p>
          <a:p>
            <a:pPr lvl="1"/>
            <a:r>
              <a:rPr lang="zh-CN" altLang="en-US"/>
              <a:t>例：一些病人会描述一些古代神话中反复出现的主题，如两个母亲，尽管自己并不知道相关的故事</a:t>
            </a:r>
            <a:endParaRPr lang="en-US" altLang="zh-CN"/>
          </a:p>
          <a:p>
            <a:endParaRPr lang="en-US" altLang="zh-CN" sz="2400"/>
          </a:p>
          <a:p>
            <a:r>
              <a:rPr lang="zh-CN" altLang="en-US" sz="2400"/>
              <a:t>集体无意识中包含着一些典型的意象，称为原型（</a:t>
            </a:r>
            <a:r>
              <a:rPr lang="en-US" altLang="zh-CN" sz="2400"/>
              <a:t>archetype</a:t>
            </a:r>
            <a:r>
              <a:rPr lang="zh-CN" altLang="en-US" sz="2400"/>
              <a:t>），如大地母亲、英雄、魔鬼、上帝等，反复出现在梦、幻想以及世界各国的神话中</a:t>
            </a:r>
            <a:endParaRPr lang="en-US" altLang="zh-CN" sz="2400"/>
          </a:p>
          <a:p>
            <a:pPr lvl="1"/>
            <a:r>
              <a:rPr lang="zh-CN" altLang="en-US"/>
              <a:t>例：蛇出现在各种文化的起源故事中，并且几乎都扮演着险恶的角色</a:t>
            </a:r>
            <a:endParaRPr lang="en-US" altLang="zh-CN"/>
          </a:p>
          <a:p>
            <a:endParaRPr lang="en-US" altLang="zh-CN" sz="2400"/>
          </a:p>
        </p:txBody>
      </p:sp>
    </p:spTree>
    <p:extLst>
      <p:ext uri="{BB962C8B-B14F-4D97-AF65-F5344CB8AC3E}">
        <p14:creationId xmlns:p14="http://schemas.microsoft.com/office/powerpoint/2010/main" val="410569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6FF6A0-1BEC-49D3-A25C-84070D96EC5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073283D-17FF-4D0C-B695-F642C38923F7}"/>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4A34DE14-9B67-4A42-90A2-2D4AC9279036}"/>
              </a:ext>
            </a:extLst>
          </p:cNvPr>
          <p:cNvPicPr>
            <a:picLocks noChangeAspect="1"/>
          </p:cNvPicPr>
          <p:nvPr/>
        </p:nvPicPr>
        <p:blipFill rotWithShape="1">
          <a:blip r:embed="rId2"/>
          <a:srcRect b="46389"/>
          <a:stretch/>
        </p:blipFill>
        <p:spPr>
          <a:xfrm>
            <a:off x="2136371" y="0"/>
            <a:ext cx="7581208" cy="6833501"/>
          </a:xfrm>
          <a:prstGeom prst="rect">
            <a:avLst/>
          </a:prstGeom>
        </p:spPr>
      </p:pic>
    </p:spTree>
    <p:extLst>
      <p:ext uri="{BB962C8B-B14F-4D97-AF65-F5344CB8AC3E}">
        <p14:creationId xmlns:p14="http://schemas.microsoft.com/office/powerpoint/2010/main" val="3325843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54924-8D30-4EB4-91A9-0754FC45C8E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296D7BA-073E-4741-A924-885625E6BD0F}"/>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78E732A6-E5D9-422F-8986-F160F2CE07D9}"/>
              </a:ext>
            </a:extLst>
          </p:cNvPr>
          <p:cNvPicPr>
            <a:picLocks noChangeAspect="1"/>
          </p:cNvPicPr>
          <p:nvPr/>
        </p:nvPicPr>
        <p:blipFill rotWithShape="1">
          <a:blip r:embed="rId2"/>
          <a:srcRect t="55556" b="-1"/>
          <a:stretch/>
        </p:blipFill>
        <p:spPr>
          <a:xfrm>
            <a:off x="1221970" y="67629"/>
            <a:ext cx="9077499" cy="6783188"/>
          </a:xfrm>
          <a:prstGeom prst="rect">
            <a:avLst/>
          </a:prstGeom>
        </p:spPr>
      </p:pic>
    </p:spTree>
    <p:extLst>
      <p:ext uri="{BB962C8B-B14F-4D97-AF65-F5344CB8AC3E}">
        <p14:creationId xmlns:p14="http://schemas.microsoft.com/office/powerpoint/2010/main" val="2489953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AAFE4-F6B9-4A25-8711-D05D329CD59B}"/>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6D5BF116-C525-4438-869D-15C75DDFE04C}"/>
              </a:ext>
            </a:extLst>
          </p:cNvPr>
          <p:cNvSpPr>
            <a:spLocks noGrp="1"/>
          </p:cNvSpPr>
          <p:nvPr>
            <p:ph idx="1"/>
          </p:nvPr>
        </p:nvSpPr>
        <p:spPr/>
        <p:txBody>
          <a:bodyPr>
            <a:normAutofit/>
          </a:bodyPr>
          <a:lstStyle/>
          <a:p>
            <a:r>
              <a:rPr lang="zh-CN" altLang="en-US" dirty="0">
                <a:solidFill>
                  <a:srgbClr val="FF0000"/>
                </a:solidFill>
              </a:rPr>
              <a:t>精神分析疗法</a:t>
            </a:r>
            <a:endParaRPr lang="en-US" altLang="zh-CN" dirty="0">
              <a:solidFill>
                <a:srgbClr val="FF0000"/>
              </a:solidFill>
            </a:endParaRPr>
          </a:p>
          <a:p>
            <a:endParaRPr lang="en-US" altLang="zh-CN" dirty="0">
              <a:solidFill>
                <a:srgbClr val="FF0000"/>
              </a:solidFill>
            </a:endParaRPr>
          </a:p>
          <a:p>
            <a:r>
              <a:rPr lang="zh-CN" altLang="en-US" dirty="0"/>
              <a:t>如何评价精神分析理论</a:t>
            </a:r>
            <a:endParaRPr lang="en-US" altLang="zh-CN" dirty="0"/>
          </a:p>
          <a:p>
            <a:endParaRPr lang="en-US" altLang="zh-CN" dirty="0"/>
          </a:p>
          <a:p>
            <a:r>
              <a:rPr lang="zh-CN" altLang="en-US" dirty="0"/>
              <a:t>新精神分析学派</a:t>
            </a:r>
            <a:endParaRPr lang="en-US" altLang="zh-CN" dirty="0"/>
          </a:p>
          <a:p>
            <a:endParaRPr lang="en-US" altLang="zh-CN" dirty="0"/>
          </a:p>
          <a:p>
            <a:r>
              <a:rPr lang="zh-CN" altLang="en-US" dirty="0"/>
              <a:t>客体关系理论与依恋研究</a:t>
            </a:r>
            <a:endParaRPr lang="en-US" altLang="zh-CN" dirty="0"/>
          </a:p>
          <a:p>
            <a:endParaRPr lang="en-US" altLang="zh-CN" dirty="0"/>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endParaRPr lang="en-US" altLang="zh-CN" dirty="0"/>
          </a:p>
          <a:p>
            <a:endParaRPr lang="en-US" altLang="zh-CN" dirty="0">
              <a:solidFill>
                <a:srgbClr val="FF0000"/>
              </a:solidFill>
            </a:endParaRPr>
          </a:p>
          <a:p>
            <a:endParaRPr lang="zh-CN" altLang="en-US" dirty="0"/>
          </a:p>
        </p:txBody>
      </p:sp>
    </p:spTree>
    <p:extLst>
      <p:ext uri="{BB962C8B-B14F-4D97-AF65-F5344CB8AC3E}">
        <p14:creationId xmlns:p14="http://schemas.microsoft.com/office/powerpoint/2010/main" val="2587410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E123B13-83A6-41E6-AFF4-A0321D7F82A1}"/>
              </a:ext>
            </a:extLst>
          </p:cNvPr>
          <p:cNvSpPr>
            <a:spLocks noGrp="1"/>
          </p:cNvSpPr>
          <p:nvPr>
            <p:ph type="title"/>
          </p:nvPr>
        </p:nvSpPr>
        <p:spPr>
          <a:xfrm>
            <a:off x="838200" y="963877"/>
            <a:ext cx="3494362" cy="4930246"/>
          </a:xfrm>
        </p:spPr>
        <p:txBody>
          <a:bodyPr>
            <a:normAutofit/>
          </a:bodyPr>
          <a:lstStyle/>
          <a:p>
            <a:pPr algn="r"/>
            <a:r>
              <a:rPr lang="zh-CN" altLang="en-US">
                <a:solidFill>
                  <a:schemeClr val="accent1"/>
                </a:solidFill>
              </a:rPr>
              <a:t>阿尼玛与阿尼姆斯</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5F01B361-1FBA-4B4C-82B3-8926EAA1C982}"/>
              </a:ext>
            </a:extLst>
          </p:cNvPr>
          <p:cNvSpPr>
            <a:spLocks noGrp="1"/>
          </p:cNvSpPr>
          <p:nvPr>
            <p:ph idx="1"/>
          </p:nvPr>
        </p:nvSpPr>
        <p:spPr>
          <a:xfrm>
            <a:off x="4976031" y="963877"/>
            <a:ext cx="6377769" cy="4930246"/>
          </a:xfrm>
        </p:spPr>
        <p:txBody>
          <a:bodyPr anchor="ctr">
            <a:normAutofit/>
          </a:bodyPr>
          <a:lstStyle/>
          <a:p>
            <a:r>
              <a:rPr lang="zh-CN" altLang="en-US" sz="2400"/>
              <a:t>阿尼玛（</a:t>
            </a:r>
            <a:r>
              <a:rPr lang="en-US" altLang="zh-CN" sz="2400"/>
              <a:t>anima</a:t>
            </a:r>
            <a:r>
              <a:rPr lang="zh-CN" altLang="en-US" sz="2400"/>
              <a:t>）：男性心中关于理想女性的原型</a:t>
            </a:r>
            <a:endParaRPr lang="en-US" altLang="zh-CN" sz="2400"/>
          </a:p>
          <a:p>
            <a:endParaRPr lang="en-US" altLang="zh-CN" sz="2400"/>
          </a:p>
          <a:p>
            <a:r>
              <a:rPr lang="zh-CN" altLang="en-US" sz="2400"/>
              <a:t>阿尼姆斯（</a:t>
            </a:r>
            <a:r>
              <a:rPr lang="en-US" altLang="zh-CN" sz="2400"/>
              <a:t>animus</a:t>
            </a:r>
            <a:r>
              <a:rPr lang="zh-CN" altLang="en-US" sz="2400"/>
              <a:t>）：女性心中关于理想男性的原型</a:t>
            </a:r>
            <a:endParaRPr lang="en-US" altLang="zh-CN" sz="2400"/>
          </a:p>
          <a:p>
            <a:endParaRPr lang="en-US" altLang="zh-CN" sz="2400"/>
          </a:p>
          <a:p>
            <a:r>
              <a:rPr lang="zh-CN" altLang="en-US" sz="2400"/>
              <a:t>阿尼玛和阿尼姆斯都会经历四个发展阶段</a:t>
            </a:r>
            <a:endParaRPr lang="en-US" altLang="zh-CN" sz="2400"/>
          </a:p>
          <a:p>
            <a:pPr lvl="1"/>
            <a:r>
              <a:rPr lang="zh-CN" altLang="en-US" dirty="0"/>
              <a:t>阿尼玛：夏娃、海伦、玛丽、索菲亚</a:t>
            </a:r>
            <a:endParaRPr lang="en-US" altLang="zh-CN" dirty="0"/>
          </a:p>
          <a:p>
            <a:pPr lvl="1"/>
            <a:r>
              <a:rPr lang="zh-CN" altLang="en-US" dirty="0"/>
              <a:t>阿尼姆斯：身体力量、爱、教授</a:t>
            </a:r>
            <a:r>
              <a:rPr lang="en-US" altLang="zh-CN" dirty="0"/>
              <a:t>/</a:t>
            </a:r>
            <a:r>
              <a:rPr lang="zh-CN" altLang="en-US" dirty="0"/>
              <a:t>牧师、心灵指引</a:t>
            </a:r>
            <a:endParaRPr lang="en-US" altLang="zh-CN" dirty="0"/>
          </a:p>
          <a:p>
            <a:pPr lvl="1"/>
            <a:endParaRPr lang="en-US" altLang="zh-CN" dirty="0"/>
          </a:p>
        </p:txBody>
      </p:sp>
    </p:spTree>
    <p:extLst>
      <p:ext uri="{BB962C8B-B14F-4D97-AF65-F5344CB8AC3E}">
        <p14:creationId xmlns:p14="http://schemas.microsoft.com/office/powerpoint/2010/main" val="28971920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标题 1">
            <a:extLst>
              <a:ext uri="{FF2B5EF4-FFF2-40B4-BE49-F238E27FC236}">
                <a16:creationId xmlns:a16="http://schemas.microsoft.com/office/drawing/2014/main" id="{00333C20-7A8A-49B5-A82E-325839AFC6E4}"/>
              </a:ext>
            </a:extLst>
          </p:cNvPr>
          <p:cNvSpPr>
            <a:spLocks noGrp="1"/>
          </p:cNvSpPr>
          <p:nvPr>
            <p:ph type="title"/>
          </p:nvPr>
        </p:nvSpPr>
        <p:spPr>
          <a:xfrm>
            <a:off x="841248" y="932688"/>
            <a:ext cx="4892040" cy="1773936"/>
          </a:xfrm>
        </p:spPr>
        <p:txBody>
          <a:bodyPr anchor="b">
            <a:normAutofit/>
          </a:bodyPr>
          <a:lstStyle/>
          <a:p>
            <a:r>
              <a:rPr lang="zh-CN" altLang="en-US" sz="4000" dirty="0"/>
              <a:t>人格面具</a:t>
            </a:r>
          </a:p>
        </p:txBody>
      </p:sp>
      <p:sp>
        <p:nvSpPr>
          <p:cNvPr id="3" name="内容占位符 2">
            <a:extLst>
              <a:ext uri="{FF2B5EF4-FFF2-40B4-BE49-F238E27FC236}">
                <a16:creationId xmlns:a16="http://schemas.microsoft.com/office/drawing/2014/main" id="{4A5FACAF-EFF7-4A2C-A641-3EF892CB9855}"/>
              </a:ext>
            </a:extLst>
          </p:cNvPr>
          <p:cNvSpPr>
            <a:spLocks noGrp="1"/>
          </p:cNvSpPr>
          <p:nvPr>
            <p:ph idx="1"/>
          </p:nvPr>
        </p:nvSpPr>
        <p:spPr>
          <a:xfrm>
            <a:off x="841248" y="2898648"/>
            <a:ext cx="4892040" cy="3593592"/>
          </a:xfrm>
        </p:spPr>
        <p:txBody>
          <a:bodyPr anchor="t">
            <a:normAutofit lnSpcReduction="10000"/>
          </a:bodyPr>
          <a:lstStyle/>
          <a:p>
            <a:r>
              <a:rPr lang="zh-CN" altLang="en-US" sz="2000" dirty="0"/>
              <a:t>人格面具（</a:t>
            </a:r>
            <a:r>
              <a:rPr lang="en-US" altLang="zh-CN" sz="2000" dirty="0"/>
              <a:t>persona</a:t>
            </a:r>
            <a:r>
              <a:rPr lang="zh-CN" altLang="en-US" sz="2000" dirty="0"/>
              <a:t>）</a:t>
            </a:r>
            <a:r>
              <a:rPr lang="en-US" altLang="zh-CN" sz="2000" dirty="0"/>
              <a:t>:</a:t>
            </a:r>
            <a:r>
              <a:rPr lang="zh-CN" altLang="en-US" sz="2000" dirty="0"/>
              <a:t>每个人展现给社会的一面，像面具一样，给别人留下某些特定的印象</a:t>
            </a:r>
            <a:endParaRPr lang="en-US" altLang="zh-CN" sz="2000" dirty="0"/>
          </a:p>
          <a:p>
            <a:endParaRPr lang="en-US" altLang="zh-CN" sz="2000" dirty="0"/>
          </a:p>
          <a:p>
            <a:r>
              <a:rPr lang="zh-CN" altLang="en-US" sz="2000" dirty="0"/>
              <a:t>荣格认为每个人在一定程度上都是虚伪的，会把真实自我的某一方面视为隐私，不会展现出来</a:t>
            </a:r>
            <a:endParaRPr lang="en-US" altLang="zh-CN" sz="2000" dirty="0"/>
          </a:p>
          <a:p>
            <a:endParaRPr lang="en-US" altLang="zh-CN" sz="2000" dirty="0"/>
          </a:p>
          <a:p>
            <a:r>
              <a:rPr lang="zh-CN" altLang="en-US" sz="2000" dirty="0"/>
              <a:t>但如果一个人过度地认同自己的人格面具，与真实的自我过度隔离，就会产生心理问题</a:t>
            </a:r>
          </a:p>
        </p:txBody>
      </p:sp>
      <p:cxnSp>
        <p:nvCxnSpPr>
          <p:cNvPr id="14" name="Straight Connector 10">
            <a:extLst>
              <a:ext uri="{FF2B5EF4-FFF2-40B4-BE49-F238E27FC236}">
                <a16:creationId xmlns:a16="http://schemas.microsoft.com/office/drawing/2014/main" id="{749A7284-D010-4ACB-A08A-FC3C3689B5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DC99CA92-0A17-4131-8B87-EF996B18CE86}"/>
              </a:ext>
            </a:extLst>
          </p:cNvPr>
          <p:cNvPicPr>
            <a:picLocks noChangeAspect="1"/>
          </p:cNvPicPr>
          <p:nvPr/>
        </p:nvPicPr>
        <p:blipFill>
          <a:blip r:embed="rId2"/>
          <a:stretch>
            <a:fillRect/>
          </a:stretch>
        </p:blipFill>
        <p:spPr>
          <a:xfrm>
            <a:off x="7246131" y="576072"/>
            <a:ext cx="4029807" cy="5715000"/>
          </a:xfrm>
          <a:prstGeom prst="rect">
            <a:avLst/>
          </a:prstGeom>
        </p:spPr>
      </p:pic>
    </p:spTree>
    <p:extLst>
      <p:ext uri="{BB962C8B-B14F-4D97-AF65-F5344CB8AC3E}">
        <p14:creationId xmlns:p14="http://schemas.microsoft.com/office/powerpoint/2010/main" val="814020480"/>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A044FB2-E18C-4056-8DC0-768DF8F8E795}"/>
              </a:ext>
            </a:extLst>
          </p:cNvPr>
          <p:cNvSpPr>
            <a:spLocks noGrp="1"/>
          </p:cNvSpPr>
          <p:nvPr>
            <p:ph type="title"/>
          </p:nvPr>
        </p:nvSpPr>
        <p:spPr>
          <a:xfrm>
            <a:off x="841248" y="713232"/>
            <a:ext cx="5154168" cy="1197864"/>
          </a:xfrm>
        </p:spPr>
        <p:txBody>
          <a:bodyPr vert="horz" lIns="91440" tIns="45720" rIns="91440" bIns="45720" rtlCol="0" anchor="ctr">
            <a:normAutofit/>
          </a:bodyPr>
          <a:lstStyle/>
          <a:p>
            <a:r>
              <a:rPr lang="zh-CN" altLang="en-US"/>
              <a:t>人格类型理论</a:t>
            </a:r>
            <a:endParaRPr lang="zh-CN" altLang="en-US" dirty="0"/>
          </a:p>
        </p:txBody>
      </p:sp>
      <p:cxnSp>
        <p:nvCxnSpPr>
          <p:cNvPr id="17" name="Straight Connector 11">
            <a:extLst>
              <a:ext uri="{FF2B5EF4-FFF2-40B4-BE49-F238E27FC236}">
                <a16:creationId xmlns:a16="http://schemas.microsoft.com/office/drawing/2014/main" id="{EDF5FE34-0A41-407A-8D94-10FCF68F1D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5488" y="831087"/>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5" name="内容占位符 2">
            <a:extLst>
              <a:ext uri="{FF2B5EF4-FFF2-40B4-BE49-F238E27FC236}">
                <a16:creationId xmlns:a16="http://schemas.microsoft.com/office/drawing/2014/main" id="{87817515-E3F9-48D1-962A-632ED8735252}"/>
              </a:ext>
            </a:extLst>
          </p:cNvPr>
          <p:cNvSpPr txBox="1">
            <a:spLocks/>
          </p:cNvSpPr>
          <p:nvPr/>
        </p:nvSpPr>
        <p:spPr>
          <a:xfrm>
            <a:off x="841248" y="2048256"/>
            <a:ext cx="5154168" cy="412394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700"/>
              <a:t>荣格提出了人类意识的四种基本功能：</a:t>
            </a:r>
            <a:endParaRPr lang="en-US" altLang="zh-CN" sz="1700"/>
          </a:p>
          <a:p>
            <a:pPr lvl="1"/>
            <a:r>
              <a:rPr lang="zh-CN" altLang="en-US" sz="1700"/>
              <a:t>感觉（</a:t>
            </a:r>
            <a:r>
              <a:rPr lang="en-US" altLang="zh-CN" sz="1700"/>
              <a:t>sensation</a:t>
            </a:r>
            <a:r>
              <a:rPr lang="zh-CN" altLang="en-US" sz="1700"/>
              <a:t>）：对于感觉信息的直接获取</a:t>
            </a:r>
            <a:endParaRPr lang="en-US" altLang="zh-CN" sz="1700"/>
          </a:p>
          <a:p>
            <a:pPr lvl="1"/>
            <a:r>
              <a:rPr lang="zh-CN" altLang="en-US" sz="1700"/>
              <a:t>直觉（</a:t>
            </a:r>
            <a:r>
              <a:rPr lang="en-US" altLang="zh-CN" sz="1700"/>
              <a:t>intuition</a:t>
            </a:r>
            <a:r>
              <a:rPr lang="zh-CN" altLang="en-US" sz="1700"/>
              <a:t>）：无意识的思维过程</a:t>
            </a:r>
            <a:endParaRPr lang="en-US" altLang="zh-CN" sz="1700"/>
          </a:p>
          <a:p>
            <a:pPr lvl="1"/>
            <a:r>
              <a:rPr lang="zh-CN" altLang="en-US" sz="1700"/>
              <a:t>思维（</a:t>
            </a:r>
            <a:r>
              <a:rPr lang="en-US" altLang="zh-CN" sz="1700"/>
              <a:t>thinking</a:t>
            </a:r>
            <a:r>
              <a:rPr lang="zh-CN" altLang="en-US" sz="1700"/>
              <a:t>）：逻辑推理</a:t>
            </a:r>
            <a:endParaRPr lang="en-US" altLang="zh-CN" sz="1700"/>
          </a:p>
          <a:p>
            <a:pPr lvl="1"/>
            <a:r>
              <a:rPr lang="zh-CN" altLang="en-US" sz="1700"/>
              <a:t>情感（</a:t>
            </a:r>
            <a:r>
              <a:rPr lang="en-US" altLang="zh-CN" sz="1700"/>
              <a:t>feeling</a:t>
            </a:r>
            <a:r>
              <a:rPr lang="zh-CN" altLang="en-US" sz="1700"/>
              <a:t>）：主观评估和价值判断</a:t>
            </a:r>
            <a:endParaRPr lang="en-US" altLang="zh-CN" sz="1700"/>
          </a:p>
          <a:p>
            <a:endParaRPr lang="en-US" altLang="zh-CN" sz="1700"/>
          </a:p>
          <a:p>
            <a:r>
              <a:rPr lang="zh-CN" altLang="en-US" sz="1700"/>
              <a:t>每个人都会使用这四种思维方式，但不同的人主导的方式不同，例：</a:t>
            </a:r>
            <a:endParaRPr lang="en-US" altLang="zh-CN" sz="1700"/>
          </a:p>
          <a:p>
            <a:pPr lvl="1"/>
            <a:r>
              <a:rPr lang="zh-CN" altLang="en-US" sz="1700"/>
              <a:t>工程师</a:t>
            </a:r>
            <a:r>
              <a:rPr lang="en-US" altLang="zh-CN" sz="1700"/>
              <a:t>-</a:t>
            </a:r>
            <a:r>
              <a:rPr lang="zh-CN" altLang="en-US" sz="1700"/>
              <a:t>思维、艺术家</a:t>
            </a:r>
            <a:r>
              <a:rPr lang="en-US" altLang="zh-CN" sz="1700"/>
              <a:t>-</a:t>
            </a:r>
            <a:r>
              <a:rPr lang="zh-CN" altLang="en-US" sz="1700"/>
              <a:t>情感、侦探</a:t>
            </a:r>
            <a:r>
              <a:rPr lang="en-US" altLang="zh-CN" sz="1700"/>
              <a:t>-</a:t>
            </a:r>
            <a:r>
              <a:rPr lang="zh-CN" altLang="en-US" sz="1700"/>
              <a:t>感觉、宗教人士</a:t>
            </a:r>
            <a:r>
              <a:rPr lang="en-US" altLang="zh-CN" sz="1700"/>
              <a:t>-</a:t>
            </a:r>
            <a:r>
              <a:rPr lang="zh-CN" altLang="en-US" sz="1700"/>
              <a:t>直觉</a:t>
            </a:r>
            <a:endParaRPr lang="en-US" altLang="zh-CN" sz="1700"/>
          </a:p>
          <a:p>
            <a:endParaRPr lang="en-US" altLang="zh-CN" sz="1700"/>
          </a:p>
          <a:p>
            <a:r>
              <a:rPr lang="en-US" altLang="zh-CN" sz="1700"/>
              <a:t>MBTI</a:t>
            </a:r>
          </a:p>
        </p:txBody>
      </p:sp>
      <p:pic>
        <p:nvPicPr>
          <p:cNvPr id="4" name="内容占位符 3">
            <a:extLst>
              <a:ext uri="{FF2B5EF4-FFF2-40B4-BE49-F238E27FC236}">
                <a16:creationId xmlns:a16="http://schemas.microsoft.com/office/drawing/2014/main" id="{D3FA5DD0-1857-4957-8173-FB66280EA6F7}"/>
              </a:ext>
            </a:extLst>
          </p:cNvPr>
          <p:cNvPicPr>
            <a:picLocks noGrp="1" noChangeAspect="1"/>
          </p:cNvPicPr>
          <p:nvPr>
            <p:ph idx="1"/>
          </p:nvPr>
        </p:nvPicPr>
        <p:blipFill rotWithShape="1">
          <a:blip r:embed="rId2"/>
          <a:srcRect l="5024" r="5123"/>
          <a:stretch/>
        </p:blipFill>
        <p:spPr>
          <a:xfrm>
            <a:off x="6093156" y="133003"/>
            <a:ext cx="5998055" cy="6591993"/>
          </a:xfrm>
          <a:prstGeom prst="rect">
            <a:avLst/>
          </a:prstGeom>
        </p:spPr>
      </p:pic>
    </p:spTree>
    <p:extLst>
      <p:ext uri="{BB962C8B-B14F-4D97-AF65-F5344CB8AC3E}">
        <p14:creationId xmlns:p14="http://schemas.microsoft.com/office/powerpoint/2010/main" val="3770627069"/>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9CC9EE7-66BE-40AA-8343-F714030AC88C}"/>
              </a:ext>
            </a:extLst>
          </p:cNvPr>
          <p:cNvSpPr>
            <a:spLocks noGrp="1"/>
          </p:cNvSpPr>
          <p:nvPr>
            <p:ph type="title"/>
          </p:nvPr>
        </p:nvSpPr>
        <p:spPr>
          <a:xfrm>
            <a:off x="841248" y="713232"/>
            <a:ext cx="5154168" cy="1197864"/>
          </a:xfrm>
        </p:spPr>
        <p:txBody>
          <a:bodyPr>
            <a:normAutofit/>
          </a:bodyPr>
          <a:lstStyle/>
          <a:p>
            <a:r>
              <a:rPr lang="zh-CN" altLang="en-US" sz="3700"/>
              <a:t>凯伦</a:t>
            </a:r>
            <a:r>
              <a:rPr lang="en-US" altLang="zh-CN" sz="3700"/>
              <a:t>·</a:t>
            </a:r>
            <a:r>
              <a:rPr lang="zh-CN" altLang="en-US" sz="3700"/>
              <a:t>霍妮（</a:t>
            </a:r>
            <a:r>
              <a:rPr lang="en-US" altLang="zh-CN" sz="3700"/>
              <a:t>Karen Horney</a:t>
            </a:r>
            <a:r>
              <a:rPr lang="zh-CN" altLang="en-US" sz="3700"/>
              <a:t>，</a:t>
            </a:r>
            <a:r>
              <a:rPr lang="en-US" altLang="zh-CN" sz="3700"/>
              <a:t>1885-1952</a:t>
            </a:r>
            <a:r>
              <a:rPr lang="zh-CN" altLang="en-US" sz="3700"/>
              <a:t>）</a:t>
            </a:r>
          </a:p>
        </p:txBody>
      </p:sp>
      <p:cxnSp>
        <p:nvCxnSpPr>
          <p:cNvPr id="11" name="Straight Connector 10">
            <a:extLst>
              <a:ext uri="{FF2B5EF4-FFF2-40B4-BE49-F238E27FC236}">
                <a16:creationId xmlns:a16="http://schemas.microsoft.com/office/drawing/2014/main" id="{EDF5FE34-0A41-407A-8D94-10FCF68F1D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5488" y="831087"/>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51F69AC5-EC77-495F-BCAE-0E34413FF1E7}"/>
              </a:ext>
            </a:extLst>
          </p:cNvPr>
          <p:cNvSpPr>
            <a:spLocks noGrp="1"/>
          </p:cNvSpPr>
          <p:nvPr>
            <p:ph idx="1"/>
          </p:nvPr>
        </p:nvSpPr>
        <p:spPr>
          <a:xfrm>
            <a:off x="841248" y="2048256"/>
            <a:ext cx="5154168" cy="4123944"/>
          </a:xfrm>
        </p:spPr>
        <p:txBody>
          <a:bodyPr anchor="t">
            <a:normAutofit/>
          </a:bodyPr>
          <a:lstStyle/>
          <a:p>
            <a:r>
              <a:rPr lang="zh-CN" altLang="en-US" sz="2200"/>
              <a:t>德国精神分析学家，早年追随弗洛伊德，后去美国执业</a:t>
            </a:r>
            <a:endParaRPr lang="en-US" altLang="zh-CN" sz="2200"/>
          </a:p>
          <a:p>
            <a:endParaRPr lang="en-US" altLang="zh-CN" sz="2200"/>
          </a:p>
          <a:p>
            <a:r>
              <a:rPr lang="zh-CN" altLang="en-US" sz="2200"/>
              <a:t>尽管在理论上与弗洛伊德存在分歧，但未决裂</a:t>
            </a:r>
            <a:endParaRPr lang="en-US" altLang="zh-CN" sz="2200"/>
          </a:p>
          <a:p>
            <a:endParaRPr lang="en-US" altLang="zh-CN" sz="2200"/>
          </a:p>
          <a:p>
            <a:r>
              <a:rPr lang="zh-CN" altLang="en-US" sz="2200"/>
              <a:t>与阿德勒类似，霍妮反对弗洛伊德对性和攻击性的强调，认为早期的社会关系对人格的影响更大</a:t>
            </a:r>
            <a:endParaRPr lang="en-US" altLang="zh-CN" sz="2200"/>
          </a:p>
          <a:p>
            <a:endParaRPr lang="en-US" altLang="zh-CN" sz="2200"/>
          </a:p>
          <a:p>
            <a:endParaRPr lang="en-US" altLang="zh-CN" sz="2200"/>
          </a:p>
          <a:p>
            <a:endParaRPr lang="en-US" altLang="zh-CN" sz="2200"/>
          </a:p>
          <a:p>
            <a:endParaRPr lang="zh-CN" altLang="en-US" sz="2200"/>
          </a:p>
        </p:txBody>
      </p:sp>
      <p:pic>
        <p:nvPicPr>
          <p:cNvPr id="4" name="图片 3">
            <a:extLst>
              <a:ext uri="{FF2B5EF4-FFF2-40B4-BE49-F238E27FC236}">
                <a16:creationId xmlns:a16="http://schemas.microsoft.com/office/drawing/2014/main" id="{A71CE25B-511A-48AA-B3A3-7A49461BCB5D}"/>
              </a:ext>
            </a:extLst>
          </p:cNvPr>
          <p:cNvPicPr>
            <a:picLocks noChangeAspect="1"/>
          </p:cNvPicPr>
          <p:nvPr/>
        </p:nvPicPr>
        <p:blipFill rotWithShape="1">
          <a:blip r:embed="rId2"/>
          <a:srcRect r="1" b="8423"/>
          <a:stretch/>
        </p:blipFill>
        <p:spPr>
          <a:xfrm>
            <a:off x="6696891" y="10"/>
            <a:ext cx="5495109" cy="6857990"/>
          </a:xfrm>
          <a:prstGeom prst="rect">
            <a:avLst/>
          </a:prstGeom>
        </p:spPr>
      </p:pic>
    </p:spTree>
    <p:extLst>
      <p:ext uri="{BB962C8B-B14F-4D97-AF65-F5344CB8AC3E}">
        <p14:creationId xmlns:p14="http://schemas.microsoft.com/office/powerpoint/2010/main" val="2774933341"/>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87A57295-2710-4920-B99A-4D1FA03A6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78067929-4D33-4306-9E2F-67C49CDDB5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0" y="465745"/>
            <a:ext cx="11125200" cy="5639435"/>
          </a:xfrm>
          <a:prstGeom prst="rect">
            <a:avLst/>
          </a:prstGeom>
          <a:solidFill>
            <a:schemeClr val="tx1">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64D3B6A1-2E14-4D50-83CE-EEB838A0376E}"/>
              </a:ext>
            </a:extLst>
          </p:cNvPr>
          <p:cNvSpPr>
            <a:spLocks noGrp="1"/>
          </p:cNvSpPr>
          <p:nvPr>
            <p:ph type="title"/>
          </p:nvPr>
        </p:nvSpPr>
        <p:spPr>
          <a:xfrm>
            <a:off x="533400" y="894027"/>
            <a:ext cx="3799162" cy="4782873"/>
          </a:xfrm>
        </p:spPr>
        <p:txBody>
          <a:bodyPr>
            <a:normAutofit/>
          </a:bodyPr>
          <a:lstStyle/>
          <a:p>
            <a:pPr algn="r"/>
            <a:r>
              <a:rPr lang="zh-CN" altLang="en-US" dirty="0">
                <a:solidFill>
                  <a:schemeClr val="bg1"/>
                </a:solidFill>
              </a:rPr>
              <a:t>反对“阴茎嫉妒”</a:t>
            </a: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8D2308F6-E5D3-4110-B965-A20ECD28D60E}"/>
              </a:ext>
            </a:extLst>
          </p:cNvPr>
          <p:cNvSpPr>
            <a:spLocks noGrp="1"/>
          </p:cNvSpPr>
          <p:nvPr>
            <p:ph idx="1"/>
          </p:nvPr>
        </p:nvSpPr>
        <p:spPr>
          <a:xfrm>
            <a:off x="4976032" y="894027"/>
            <a:ext cx="6377768" cy="4782873"/>
          </a:xfrm>
        </p:spPr>
        <p:txBody>
          <a:bodyPr anchor="ctr">
            <a:normAutofit/>
          </a:bodyPr>
          <a:lstStyle/>
          <a:p>
            <a:r>
              <a:rPr lang="zh-CN" altLang="en-US" sz="2400">
                <a:solidFill>
                  <a:schemeClr val="bg1"/>
                </a:solidFill>
              </a:rPr>
              <a:t>霍妮不同意弗洛伊德的“阴茎嫉妒”理论</a:t>
            </a:r>
            <a:endParaRPr lang="en-US" altLang="zh-CN" sz="2400">
              <a:solidFill>
                <a:schemeClr val="bg1"/>
              </a:solidFill>
            </a:endParaRPr>
          </a:p>
          <a:p>
            <a:endParaRPr lang="en-US" altLang="zh-CN" sz="2400">
              <a:solidFill>
                <a:schemeClr val="bg1"/>
              </a:solidFill>
            </a:endParaRPr>
          </a:p>
          <a:p>
            <a:r>
              <a:rPr lang="zh-CN" altLang="en-US" sz="2400">
                <a:solidFill>
                  <a:schemeClr val="bg1"/>
                </a:solidFill>
              </a:rPr>
              <a:t>如果有些女性希望成为男性，可能是因为她们觉得男性在追求自己的兴趣和理想上更加自由</a:t>
            </a:r>
            <a:endParaRPr lang="en-US" altLang="zh-CN" sz="2400">
              <a:solidFill>
                <a:schemeClr val="bg1"/>
              </a:solidFill>
            </a:endParaRPr>
          </a:p>
          <a:p>
            <a:endParaRPr lang="en-US" altLang="zh-CN" sz="2400">
              <a:solidFill>
                <a:schemeClr val="bg1"/>
              </a:solidFill>
            </a:endParaRPr>
          </a:p>
          <a:p>
            <a:r>
              <a:rPr lang="zh-CN" altLang="en-US" sz="2400">
                <a:solidFill>
                  <a:schemeClr val="bg1"/>
                </a:solidFill>
              </a:rPr>
              <a:t>尽管女性可能缺少自信，并且过分强调自己和男性的恋爱关系是实现自我的重要来源，但这是由社会结构决定的，而非女性的生理结构决定的</a:t>
            </a:r>
          </a:p>
        </p:txBody>
      </p:sp>
    </p:spTree>
    <p:extLst>
      <p:ext uri="{BB962C8B-B14F-4D97-AF65-F5344CB8AC3E}">
        <p14:creationId xmlns:p14="http://schemas.microsoft.com/office/powerpoint/2010/main" val="2386817587"/>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A57295-2710-4920-B99A-4D1FA03A6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8067929-4D33-4306-9E2F-67C49CDDB5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0" y="465745"/>
            <a:ext cx="11125200" cy="5639435"/>
          </a:xfrm>
          <a:prstGeom prst="rect">
            <a:avLst/>
          </a:prstGeom>
          <a:solidFill>
            <a:schemeClr val="tx1">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0C73F58-CD5D-4152-AED7-FBF3730C613A}"/>
              </a:ext>
            </a:extLst>
          </p:cNvPr>
          <p:cNvSpPr>
            <a:spLocks noGrp="1"/>
          </p:cNvSpPr>
          <p:nvPr>
            <p:ph type="title"/>
          </p:nvPr>
        </p:nvSpPr>
        <p:spPr>
          <a:xfrm>
            <a:off x="838200" y="894027"/>
            <a:ext cx="3494362" cy="4782873"/>
          </a:xfrm>
        </p:spPr>
        <p:txBody>
          <a:bodyPr>
            <a:normAutofit/>
          </a:bodyPr>
          <a:lstStyle/>
          <a:p>
            <a:pPr algn="r"/>
            <a:r>
              <a:rPr lang="zh-CN" altLang="en-US">
                <a:solidFill>
                  <a:schemeClr val="bg1"/>
                </a:solidFill>
              </a:rPr>
              <a:t>早期经历的影响</a:t>
            </a: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663A3CF9-A748-4AD5-87A6-311D743E96A8}"/>
              </a:ext>
            </a:extLst>
          </p:cNvPr>
          <p:cNvSpPr>
            <a:spLocks noGrp="1"/>
          </p:cNvSpPr>
          <p:nvPr>
            <p:ph idx="1"/>
          </p:nvPr>
        </p:nvSpPr>
        <p:spPr>
          <a:xfrm>
            <a:off x="4976032" y="894027"/>
            <a:ext cx="6377768" cy="4782873"/>
          </a:xfrm>
        </p:spPr>
        <p:txBody>
          <a:bodyPr anchor="ctr">
            <a:normAutofit fontScale="92500" lnSpcReduction="10000"/>
          </a:bodyPr>
          <a:lstStyle/>
          <a:p>
            <a:r>
              <a:rPr lang="zh-CN" altLang="en-US" sz="1800" dirty="0">
                <a:solidFill>
                  <a:schemeClr val="bg1"/>
                </a:solidFill>
              </a:rPr>
              <a:t>霍妮强调，成年的行为通常是为了克服童年期产生的基本焦虑</a:t>
            </a:r>
            <a:r>
              <a:rPr lang="en-US" altLang="zh-CN" sz="1800" dirty="0">
                <a:solidFill>
                  <a:schemeClr val="bg1"/>
                </a:solidFill>
              </a:rPr>
              <a:t>——</a:t>
            </a:r>
            <a:r>
              <a:rPr lang="zh-CN" altLang="en-US" sz="1800" dirty="0">
                <a:solidFill>
                  <a:schemeClr val="bg1"/>
                </a:solidFill>
              </a:rPr>
              <a:t>在这个充满敌意的世界里变得孤独和无助的恐惧</a:t>
            </a:r>
            <a:endParaRPr lang="en-US" altLang="zh-CN" sz="1800" dirty="0">
              <a:solidFill>
                <a:schemeClr val="bg1"/>
              </a:solidFill>
            </a:endParaRPr>
          </a:p>
          <a:p>
            <a:endParaRPr lang="en-US" altLang="zh-CN" sz="1800" dirty="0">
              <a:solidFill>
                <a:schemeClr val="bg1"/>
              </a:solidFill>
            </a:endParaRPr>
          </a:p>
          <a:p>
            <a:r>
              <a:rPr lang="zh-CN" altLang="en-US" sz="1800" dirty="0">
                <a:solidFill>
                  <a:schemeClr val="bg1"/>
                </a:solidFill>
              </a:rPr>
              <a:t>为了回避这种焦虑，产生了</a:t>
            </a:r>
            <a:r>
              <a:rPr lang="en-US" altLang="zh-CN" sz="1800" dirty="0">
                <a:solidFill>
                  <a:schemeClr val="bg1"/>
                </a:solidFill>
              </a:rPr>
              <a:t>10</a:t>
            </a:r>
            <a:r>
              <a:rPr lang="zh-CN" altLang="en-US" sz="1800" dirty="0">
                <a:solidFill>
                  <a:schemeClr val="bg1"/>
                </a:solidFill>
              </a:rPr>
              <a:t>种神经症需要（</a:t>
            </a:r>
            <a:r>
              <a:rPr lang="en-US" altLang="zh-CN" sz="1800" dirty="0">
                <a:solidFill>
                  <a:schemeClr val="bg1"/>
                </a:solidFill>
              </a:rPr>
              <a:t>neurotic needs</a:t>
            </a:r>
            <a:r>
              <a:rPr lang="zh-CN" altLang="en-US" sz="1800" dirty="0">
                <a:solidFill>
                  <a:schemeClr val="bg1"/>
                </a:solidFill>
              </a:rPr>
              <a:t>）</a:t>
            </a:r>
            <a:endParaRPr lang="en-US" altLang="zh-CN" sz="1800" dirty="0">
              <a:solidFill>
                <a:schemeClr val="bg1"/>
              </a:solidFill>
            </a:endParaRPr>
          </a:p>
          <a:p>
            <a:pPr lvl="1"/>
            <a:r>
              <a:rPr lang="en-US" altLang="zh-CN" sz="1800" dirty="0">
                <a:solidFill>
                  <a:schemeClr val="bg1"/>
                </a:solidFill>
              </a:rPr>
              <a:t>1.</a:t>
            </a:r>
            <a:r>
              <a:rPr lang="zh-CN" altLang="en-US" sz="1800" dirty="0">
                <a:solidFill>
                  <a:schemeClr val="bg1"/>
                </a:solidFill>
              </a:rPr>
              <a:t>对喜爱与认可的需要</a:t>
            </a:r>
            <a:endParaRPr lang="en-US" altLang="zh-CN" sz="1800" dirty="0">
              <a:solidFill>
                <a:schemeClr val="bg1"/>
              </a:solidFill>
            </a:endParaRPr>
          </a:p>
          <a:p>
            <a:pPr lvl="1"/>
            <a:r>
              <a:rPr lang="en-US" altLang="zh-CN" sz="1800" dirty="0">
                <a:solidFill>
                  <a:schemeClr val="bg1"/>
                </a:solidFill>
              </a:rPr>
              <a:t>2.</a:t>
            </a:r>
            <a:r>
              <a:rPr lang="zh-CN" altLang="en-US" sz="1800" dirty="0">
                <a:solidFill>
                  <a:schemeClr val="bg1"/>
                </a:solidFill>
              </a:rPr>
              <a:t>对伴侣的需要</a:t>
            </a:r>
            <a:endParaRPr lang="en-US" altLang="zh-CN" sz="1800" dirty="0">
              <a:solidFill>
                <a:schemeClr val="bg1"/>
              </a:solidFill>
            </a:endParaRPr>
          </a:p>
          <a:p>
            <a:pPr lvl="1"/>
            <a:r>
              <a:rPr lang="en-US" altLang="zh-CN" sz="1800" dirty="0">
                <a:solidFill>
                  <a:schemeClr val="bg1"/>
                </a:solidFill>
              </a:rPr>
              <a:t>3.</a:t>
            </a:r>
            <a:r>
              <a:rPr lang="zh-CN" altLang="en-US" sz="1800" dirty="0">
                <a:solidFill>
                  <a:schemeClr val="bg1"/>
                </a:solidFill>
              </a:rPr>
              <a:t>对权力的需要</a:t>
            </a:r>
            <a:endParaRPr lang="en-US" altLang="zh-CN" sz="1800" dirty="0">
              <a:solidFill>
                <a:schemeClr val="bg1"/>
              </a:solidFill>
            </a:endParaRPr>
          </a:p>
          <a:p>
            <a:pPr lvl="1"/>
            <a:r>
              <a:rPr lang="en-US" altLang="zh-CN" sz="1800" dirty="0">
                <a:solidFill>
                  <a:schemeClr val="bg1"/>
                </a:solidFill>
              </a:rPr>
              <a:t>4.</a:t>
            </a:r>
            <a:r>
              <a:rPr lang="zh-CN" altLang="en-US" sz="1800" dirty="0">
                <a:solidFill>
                  <a:schemeClr val="bg1"/>
                </a:solidFill>
              </a:rPr>
              <a:t>对操控他人的需要</a:t>
            </a:r>
            <a:endParaRPr lang="en-US" altLang="zh-CN" sz="1800" dirty="0">
              <a:solidFill>
                <a:schemeClr val="bg1"/>
              </a:solidFill>
            </a:endParaRPr>
          </a:p>
          <a:p>
            <a:pPr lvl="1"/>
            <a:r>
              <a:rPr lang="en-US" altLang="zh-CN" sz="1800" dirty="0">
                <a:solidFill>
                  <a:schemeClr val="bg1"/>
                </a:solidFill>
              </a:rPr>
              <a:t>5.</a:t>
            </a:r>
            <a:r>
              <a:rPr lang="zh-CN" altLang="en-US" sz="1800" dirty="0">
                <a:solidFill>
                  <a:schemeClr val="bg1"/>
                </a:solidFill>
              </a:rPr>
              <a:t>对社会认可的需要</a:t>
            </a:r>
            <a:endParaRPr lang="en-US" altLang="zh-CN" sz="1800" dirty="0">
              <a:solidFill>
                <a:schemeClr val="bg1"/>
              </a:solidFill>
            </a:endParaRPr>
          </a:p>
          <a:p>
            <a:pPr lvl="1"/>
            <a:r>
              <a:rPr lang="en-US" altLang="zh-CN" sz="1800" dirty="0">
                <a:solidFill>
                  <a:schemeClr val="bg1"/>
                </a:solidFill>
              </a:rPr>
              <a:t>6.</a:t>
            </a:r>
            <a:r>
              <a:rPr lang="zh-CN" altLang="en-US" sz="1800" dirty="0">
                <a:solidFill>
                  <a:schemeClr val="bg1"/>
                </a:solidFill>
              </a:rPr>
              <a:t>对个人崇拜的需要</a:t>
            </a:r>
            <a:endParaRPr lang="en-US" altLang="zh-CN" sz="1800" dirty="0">
              <a:solidFill>
                <a:schemeClr val="bg1"/>
              </a:solidFill>
            </a:endParaRPr>
          </a:p>
          <a:p>
            <a:pPr lvl="1"/>
            <a:r>
              <a:rPr lang="en-US" altLang="zh-CN" sz="1800" dirty="0">
                <a:solidFill>
                  <a:schemeClr val="bg1"/>
                </a:solidFill>
              </a:rPr>
              <a:t>7.</a:t>
            </a:r>
            <a:r>
              <a:rPr lang="zh-CN" altLang="en-US" sz="1800" dirty="0">
                <a:solidFill>
                  <a:schemeClr val="bg1"/>
                </a:solidFill>
              </a:rPr>
              <a:t>对个人成就的需要</a:t>
            </a:r>
            <a:endParaRPr lang="en-US" altLang="zh-CN" sz="1800" dirty="0">
              <a:solidFill>
                <a:schemeClr val="bg1"/>
              </a:solidFill>
            </a:endParaRPr>
          </a:p>
          <a:p>
            <a:pPr lvl="1"/>
            <a:r>
              <a:rPr lang="en-US" altLang="zh-CN" sz="1800" dirty="0">
                <a:solidFill>
                  <a:schemeClr val="bg1"/>
                </a:solidFill>
              </a:rPr>
              <a:t>8.</a:t>
            </a:r>
            <a:r>
              <a:rPr lang="zh-CN" altLang="en-US" sz="1800" dirty="0">
                <a:solidFill>
                  <a:schemeClr val="bg1"/>
                </a:solidFill>
              </a:rPr>
              <a:t>对自足和独立的需要</a:t>
            </a:r>
            <a:endParaRPr lang="en-US" altLang="zh-CN" sz="1800" dirty="0">
              <a:solidFill>
                <a:schemeClr val="bg1"/>
              </a:solidFill>
            </a:endParaRPr>
          </a:p>
          <a:p>
            <a:pPr lvl="1"/>
            <a:r>
              <a:rPr lang="en-US" altLang="zh-CN" sz="1800" dirty="0">
                <a:solidFill>
                  <a:schemeClr val="bg1"/>
                </a:solidFill>
              </a:rPr>
              <a:t>9.</a:t>
            </a:r>
            <a:r>
              <a:rPr lang="zh-CN" altLang="en-US" sz="1800" dirty="0">
                <a:solidFill>
                  <a:schemeClr val="bg1"/>
                </a:solidFill>
              </a:rPr>
              <a:t>对完美的需要</a:t>
            </a:r>
            <a:endParaRPr lang="en-US" altLang="zh-CN" sz="1800" dirty="0">
              <a:solidFill>
                <a:schemeClr val="bg1"/>
              </a:solidFill>
            </a:endParaRPr>
          </a:p>
          <a:p>
            <a:pPr lvl="1"/>
            <a:r>
              <a:rPr lang="en-US" altLang="zh-CN" sz="1800" dirty="0">
                <a:solidFill>
                  <a:schemeClr val="bg1"/>
                </a:solidFill>
              </a:rPr>
              <a:t>10.</a:t>
            </a:r>
            <a:r>
              <a:rPr lang="zh-CN" altLang="en-US" sz="1800" dirty="0">
                <a:solidFill>
                  <a:schemeClr val="bg1"/>
                </a:solidFill>
              </a:rPr>
              <a:t>对循规蹈矩的需要</a:t>
            </a:r>
            <a:endParaRPr lang="en-US" altLang="zh-CN" sz="1800" dirty="0">
              <a:solidFill>
                <a:schemeClr val="bg1"/>
              </a:solidFill>
            </a:endParaRPr>
          </a:p>
          <a:p>
            <a:endParaRPr lang="en-US" altLang="zh-CN" sz="1800" dirty="0">
              <a:solidFill>
                <a:schemeClr val="bg1"/>
              </a:solidFill>
            </a:endParaRPr>
          </a:p>
          <a:p>
            <a:r>
              <a:rPr lang="zh-CN" altLang="en-US" sz="1800" dirty="0">
                <a:solidFill>
                  <a:schemeClr val="bg1"/>
                </a:solidFill>
              </a:rPr>
              <a:t>这些需要不但不切实际，还相互矛盾，但个体会无意识地追求他们，导致自我挫败行为和关系问题</a:t>
            </a:r>
          </a:p>
        </p:txBody>
      </p:sp>
    </p:spTree>
    <p:extLst>
      <p:ext uri="{BB962C8B-B14F-4D97-AF65-F5344CB8AC3E}">
        <p14:creationId xmlns:p14="http://schemas.microsoft.com/office/powerpoint/2010/main" val="802941954"/>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841248" y="932961"/>
            <a:ext cx="4887685" cy="1777419"/>
          </a:xfrm>
        </p:spPr>
        <p:txBody>
          <a:bodyPr anchor="b">
            <a:normAutofit/>
          </a:bodyPr>
          <a:lstStyle/>
          <a:p>
            <a:r>
              <a:rPr lang="zh-CN" altLang="en-US" sz="4000"/>
              <a:t>艾瑞克</a:t>
            </a:r>
            <a:r>
              <a:rPr lang="en-US" altLang="zh-CN" sz="4000"/>
              <a:t>·</a:t>
            </a:r>
            <a:r>
              <a:rPr lang="zh-CN" altLang="en-US" sz="4000"/>
              <a:t>埃里克森（</a:t>
            </a:r>
            <a:r>
              <a:rPr lang="en-US" altLang="zh-CN" sz="4000"/>
              <a:t>Erik Erikson</a:t>
            </a:r>
            <a:r>
              <a:rPr lang="zh-CN" altLang="en-US" sz="4000"/>
              <a:t>，</a:t>
            </a:r>
            <a:r>
              <a:rPr lang="en-US" altLang="zh-CN" sz="4000"/>
              <a:t>1902-1994</a:t>
            </a:r>
            <a:r>
              <a:rPr lang="zh-CN" altLang="en-US" sz="4000"/>
              <a:t>）</a:t>
            </a:r>
          </a:p>
        </p:txBody>
      </p:sp>
      <p:sp>
        <p:nvSpPr>
          <p:cNvPr id="3" name="内容占位符 2"/>
          <p:cNvSpPr>
            <a:spLocks noGrp="1"/>
          </p:cNvSpPr>
          <p:nvPr>
            <p:ph idx="1"/>
          </p:nvPr>
        </p:nvSpPr>
        <p:spPr>
          <a:xfrm>
            <a:off x="841248" y="2894530"/>
            <a:ext cx="4887685" cy="3209544"/>
          </a:xfrm>
        </p:spPr>
        <p:txBody>
          <a:bodyPr anchor="t">
            <a:normAutofit/>
          </a:bodyPr>
          <a:lstStyle/>
          <a:p>
            <a:r>
              <a:rPr lang="zh-CN" altLang="en-US" sz="2000"/>
              <a:t>生于德国，北欧血统，但母亲和继父均为犹太人，关系紧张</a:t>
            </a:r>
            <a:endParaRPr lang="en-US" altLang="zh-CN" sz="2000"/>
          </a:p>
          <a:p>
            <a:endParaRPr lang="en-US" altLang="zh-CN" sz="2000"/>
          </a:p>
          <a:p>
            <a:r>
              <a:rPr lang="en-US" altLang="zh-CN" sz="2000"/>
              <a:t>1927</a:t>
            </a:r>
            <a:r>
              <a:rPr lang="zh-CN" altLang="en-US" sz="2000"/>
              <a:t>年接受安娜</a:t>
            </a:r>
            <a:r>
              <a:rPr lang="en-US" altLang="zh-CN" sz="2000"/>
              <a:t>·</a:t>
            </a:r>
            <a:r>
              <a:rPr lang="zh-CN" altLang="en-US" sz="2000"/>
              <a:t>弗洛伊德的精神分析训练，没有其他教育背景</a:t>
            </a:r>
          </a:p>
          <a:p>
            <a:endParaRPr lang="en-US" altLang="zh-CN" sz="2000"/>
          </a:p>
          <a:p>
            <a:r>
              <a:rPr lang="en-US" altLang="zh-CN" sz="2000"/>
              <a:t>1933</a:t>
            </a:r>
            <a:r>
              <a:rPr lang="zh-CN" altLang="en-US" sz="2000"/>
              <a:t>年迁居美国，先开业成为精神分析治疗师，后进入哈佛大学精神病学系任职</a:t>
            </a:r>
          </a:p>
        </p:txBody>
      </p:sp>
      <p:cxnSp>
        <p:nvCxnSpPr>
          <p:cNvPr id="11" name="Straight Connector 10">
            <a:extLst>
              <a:ext uri="{FF2B5EF4-FFF2-40B4-BE49-F238E27FC236}">
                <a16:creationId xmlns:a16="http://schemas.microsoft.com/office/drawing/2014/main" id="{CF8F36E2-BBE5-43FE-822F-AD8CAE08C0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rotWithShape="1">
          <a:blip r:embed="rId2"/>
          <a:srcRect r="1" b="16463"/>
          <a:stretch/>
        </p:blipFill>
        <p:spPr>
          <a:xfrm>
            <a:off x="6749145" y="573678"/>
            <a:ext cx="5103206" cy="5710645"/>
          </a:xfrm>
          <a:prstGeom prst="rect">
            <a:avLst/>
          </a:prstGeom>
        </p:spPr>
      </p:pic>
    </p:spTree>
    <p:extLst>
      <p:ext uri="{BB962C8B-B14F-4D97-AF65-F5344CB8AC3E}">
        <p14:creationId xmlns:p14="http://schemas.microsoft.com/office/powerpoint/2010/main" val="180022003"/>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标题 1"/>
          <p:cNvSpPr>
            <a:spLocks noGrp="1"/>
          </p:cNvSpPr>
          <p:nvPr>
            <p:ph type="title"/>
          </p:nvPr>
        </p:nvSpPr>
        <p:spPr>
          <a:xfrm>
            <a:off x="841248" y="932688"/>
            <a:ext cx="4892040" cy="1773936"/>
          </a:xfrm>
        </p:spPr>
        <p:txBody>
          <a:bodyPr anchor="b">
            <a:normAutofit/>
          </a:bodyPr>
          <a:lstStyle/>
          <a:p>
            <a:r>
              <a:rPr lang="zh-CN" altLang="en-US" sz="4000"/>
              <a:t>埃里克森的社会心理发展阶段理论</a:t>
            </a:r>
          </a:p>
        </p:txBody>
      </p:sp>
      <p:sp>
        <p:nvSpPr>
          <p:cNvPr id="3" name="内容占位符 2"/>
          <p:cNvSpPr>
            <a:spLocks noGrp="1"/>
          </p:cNvSpPr>
          <p:nvPr>
            <p:ph idx="1"/>
          </p:nvPr>
        </p:nvSpPr>
        <p:spPr>
          <a:xfrm>
            <a:off x="841248" y="2898648"/>
            <a:ext cx="4892040" cy="3209544"/>
          </a:xfrm>
        </p:spPr>
        <p:txBody>
          <a:bodyPr anchor="t">
            <a:normAutofit/>
          </a:bodyPr>
          <a:lstStyle/>
          <a:p>
            <a:r>
              <a:rPr lang="zh-CN" altLang="en-US" sz="2000"/>
              <a:t>人从出生到死亡，会经历八个发展阶段，每个阶段都有一个核心的自我发展危机</a:t>
            </a:r>
            <a:endParaRPr lang="en-US" altLang="zh-CN" sz="2000"/>
          </a:p>
          <a:p>
            <a:endParaRPr lang="en-US" altLang="zh-CN" sz="2000"/>
          </a:p>
          <a:p>
            <a:r>
              <a:rPr lang="zh-CN" altLang="en-US" sz="2000"/>
              <a:t>如果危机成功解决，那么个体就会获得一种积极品质</a:t>
            </a:r>
            <a:endParaRPr lang="en-US" altLang="zh-CN" sz="2000"/>
          </a:p>
          <a:p>
            <a:endParaRPr lang="en-US" altLang="zh-CN" sz="2000"/>
          </a:p>
          <a:p>
            <a:r>
              <a:rPr lang="zh-CN" altLang="en-US" sz="2000"/>
              <a:t>相反，则会发展出不良的个性</a:t>
            </a:r>
          </a:p>
        </p:txBody>
      </p:sp>
      <p:cxnSp>
        <p:nvCxnSpPr>
          <p:cNvPr id="11" name="Straight Connector 10">
            <a:extLst>
              <a:ext uri="{FF2B5EF4-FFF2-40B4-BE49-F238E27FC236}">
                <a16:creationId xmlns:a16="http://schemas.microsoft.com/office/drawing/2014/main" id="{749A7284-D010-4ACB-A08A-FC3C3689B5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3ACCF9C9-AA32-413E-9860-889E04189D5A}"/>
              </a:ext>
            </a:extLst>
          </p:cNvPr>
          <p:cNvPicPr>
            <a:picLocks noChangeAspect="1"/>
          </p:cNvPicPr>
          <p:nvPr/>
        </p:nvPicPr>
        <p:blipFill>
          <a:blip r:embed="rId2"/>
          <a:stretch>
            <a:fillRect/>
          </a:stretch>
        </p:blipFill>
        <p:spPr>
          <a:xfrm>
            <a:off x="6748272" y="1033884"/>
            <a:ext cx="5025525" cy="4799376"/>
          </a:xfrm>
          <a:prstGeom prst="rect">
            <a:avLst/>
          </a:prstGeom>
        </p:spPr>
      </p:pic>
    </p:spTree>
    <p:extLst>
      <p:ext uri="{BB962C8B-B14F-4D97-AF65-F5344CB8AC3E}">
        <p14:creationId xmlns:p14="http://schemas.microsoft.com/office/powerpoint/2010/main" val="1044458983"/>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105593"/>
            <a:ext cx="10515600" cy="5071370"/>
          </a:xfrm>
        </p:spPr>
        <p:txBody>
          <a:bodyPr>
            <a:normAutofit/>
          </a:bodyPr>
          <a:lstStyle/>
          <a:p>
            <a:r>
              <a:rPr lang="zh-CN" altLang="en-US" dirty="0"/>
              <a:t>阶段</a:t>
            </a:r>
            <a:r>
              <a:rPr lang="en-US" altLang="zh-CN" dirty="0"/>
              <a:t>1</a:t>
            </a:r>
            <a:r>
              <a:rPr lang="zh-CN" altLang="en-US" dirty="0"/>
              <a:t>：</a:t>
            </a:r>
            <a:r>
              <a:rPr lang="en-US" altLang="zh-CN" dirty="0"/>
              <a:t>0-1</a:t>
            </a:r>
            <a:r>
              <a:rPr lang="zh-CN" altLang="en-US" dirty="0"/>
              <a:t>岁</a:t>
            </a:r>
            <a:endParaRPr lang="en-US" altLang="zh-CN" dirty="0"/>
          </a:p>
          <a:p>
            <a:pPr lvl="1"/>
            <a:r>
              <a:rPr lang="zh-CN" altLang="en-US" dirty="0"/>
              <a:t>危机：基本信任</a:t>
            </a:r>
            <a:r>
              <a:rPr lang="en-US" altLang="zh-CN" dirty="0"/>
              <a:t> vs. </a:t>
            </a:r>
            <a:r>
              <a:rPr lang="zh-CN" altLang="en-US" dirty="0"/>
              <a:t>不信任 （</a:t>
            </a:r>
            <a:r>
              <a:rPr lang="en-US" altLang="zh-CN" dirty="0"/>
              <a:t>Basic trust vs. mistrust</a:t>
            </a:r>
            <a:r>
              <a:rPr lang="zh-CN" altLang="en-US" dirty="0"/>
              <a:t>）</a:t>
            </a:r>
            <a:endParaRPr lang="en-US" altLang="zh-CN" dirty="0"/>
          </a:p>
          <a:p>
            <a:pPr lvl="1"/>
            <a:r>
              <a:rPr lang="zh-CN" altLang="en-US" dirty="0"/>
              <a:t>重要的人际关系：母亲</a:t>
            </a:r>
            <a:endParaRPr lang="en-US" altLang="zh-CN" dirty="0"/>
          </a:p>
          <a:p>
            <a:pPr lvl="1"/>
            <a:r>
              <a:rPr lang="zh-CN" altLang="en-US" dirty="0"/>
              <a:t>行为例子：哺育、抛弃</a:t>
            </a:r>
            <a:endParaRPr lang="en-US" altLang="zh-CN" dirty="0"/>
          </a:p>
          <a:p>
            <a:pPr lvl="1"/>
            <a:r>
              <a:rPr lang="zh-CN" altLang="en-US" dirty="0"/>
              <a:t>积极结果：希望</a:t>
            </a:r>
            <a:endParaRPr lang="en-US" altLang="zh-CN" dirty="0"/>
          </a:p>
          <a:p>
            <a:pPr lvl="1"/>
            <a:endParaRPr lang="en-US" altLang="zh-CN" dirty="0"/>
          </a:p>
          <a:p>
            <a:r>
              <a:rPr lang="zh-CN" altLang="en-US" dirty="0"/>
              <a:t>阶段</a:t>
            </a:r>
            <a:r>
              <a:rPr lang="en-US" altLang="zh-CN" dirty="0"/>
              <a:t>2</a:t>
            </a:r>
            <a:r>
              <a:rPr lang="zh-CN" altLang="en-US" dirty="0"/>
              <a:t>：</a:t>
            </a:r>
            <a:r>
              <a:rPr lang="en-US" altLang="zh-CN" dirty="0"/>
              <a:t>2-3</a:t>
            </a:r>
            <a:r>
              <a:rPr lang="zh-CN" altLang="en-US" dirty="0"/>
              <a:t>岁</a:t>
            </a:r>
            <a:endParaRPr lang="en-US" altLang="zh-CN" dirty="0"/>
          </a:p>
          <a:p>
            <a:pPr lvl="1"/>
            <a:r>
              <a:rPr lang="zh-CN" altLang="en-US" dirty="0"/>
              <a:t>危机：自主性 </a:t>
            </a:r>
            <a:r>
              <a:rPr lang="en-US" altLang="zh-CN" dirty="0"/>
              <a:t>vs. </a:t>
            </a:r>
            <a:r>
              <a:rPr lang="zh-CN" altLang="en-US" dirty="0"/>
              <a:t>羞愧和怀疑 （</a:t>
            </a:r>
            <a:r>
              <a:rPr lang="en-US" altLang="zh-CN" dirty="0"/>
              <a:t>Autonomy vs. shame and doubt</a:t>
            </a:r>
            <a:r>
              <a:rPr lang="zh-CN" altLang="en-US" dirty="0"/>
              <a:t>）</a:t>
            </a:r>
            <a:endParaRPr lang="en-US" altLang="zh-CN" dirty="0"/>
          </a:p>
          <a:p>
            <a:pPr lvl="1"/>
            <a:r>
              <a:rPr lang="zh-CN" altLang="en-US" dirty="0"/>
              <a:t>重要的人际关系：父母</a:t>
            </a:r>
            <a:endParaRPr lang="en-US" altLang="zh-CN" dirty="0"/>
          </a:p>
          <a:p>
            <a:pPr lvl="1"/>
            <a:r>
              <a:rPr lang="zh-CN" altLang="en-US" dirty="0"/>
              <a:t>行为例子：如厕、穿衣训练</a:t>
            </a:r>
            <a:endParaRPr lang="en-US" altLang="zh-CN" dirty="0"/>
          </a:p>
          <a:p>
            <a:pPr lvl="1"/>
            <a:r>
              <a:rPr lang="zh-CN" altLang="en-US" dirty="0"/>
              <a:t>积极结果：意志力</a:t>
            </a:r>
            <a:endParaRPr lang="en-US" altLang="zh-CN" dirty="0"/>
          </a:p>
          <a:p>
            <a:pPr lvl="1"/>
            <a:endParaRPr lang="en-US" altLang="zh-CN" dirty="0"/>
          </a:p>
        </p:txBody>
      </p:sp>
    </p:spTree>
    <p:extLst>
      <p:ext uri="{BB962C8B-B14F-4D97-AF65-F5344CB8AC3E}">
        <p14:creationId xmlns:p14="http://schemas.microsoft.com/office/powerpoint/2010/main" val="3436744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838200" y="1105593"/>
            <a:ext cx="10515600" cy="5071370"/>
          </a:xfrm>
        </p:spPr>
        <p:txBody>
          <a:bodyPr>
            <a:normAutofit/>
          </a:bodyPr>
          <a:lstStyle/>
          <a:p>
            <a:r>
              <a:rPr lang="zh-CN" altLang="en-US" dirty="0"/>
              <a:t>阶段</a:t>
            </a:r>
            <a:r>
              <a:rPr lang="en-US" altLang="zh-CN" dirty="0"/>
              <a:t>3</a:t>
            </a:r>
            <a:r>
              <a:rPr lang="zh-CN" altLang="en-US" dirty="0"/>
              <a:t>：</a:t>
            </a:r>
            <a:r>
              <a:rPr lang="en-US" altLang="zh-CN" dirty="0"/>
              <a:t>3-5</a:t>
            </a:r>
            <a:r>
              <a:rPr lang="zh-CN" altLang="en-US" dirty="0"/>
              <a:t>岁</a:t>
            </a:r>
            <a:endParaRPr lang="en-US" altLang="zh-CN" dirty="0"/>
          </a:p>
          <a:p>
            <a:pPr lvl="1"/>
            <a:r>
              <a:rPr lang="zh-CN" altLang="en-US" dirty="0"/>
              <a:t>危机：主动性</a:t>
            </a:r>
            <a:r>
              <a:rPr lang="en-US" altLang="zh-CN" dirty="0"/>
              <a:t> vs. </a:t>
            </a:r>
            <a:r>
              <a:rPr lang="zh-CN" altLang="en-US" dirty="0"/>
              <a:t>内疚感 （</a:t>
            </a:r>
            <a:r>
              <a:rPr lang="en-US" altLang="zh-CN" dirty="0"/>
              <a:t>Initiative vs. guilt</a:t>
            </a:r>
            <a:r>
              <a:rPr lang="zh-CN" altLang="en-US" dirty="0"/>
              <a:t>）</a:t>
            </a:r>
            <a:endParaRPr lang="en-US" altLang="zh-CN" dirty="0"/>
          </a:p>
          <a:p>
            <a:pPr lvl="1"/>
            <a:r>
              <a:rPr lang="zh-CN" altLang="en-US" dirty="0"/>
              <a:t>重要的人际关系：家庭</a:t>
            </a:r>
            <a:endParaRPr lang="en-US" altLang="zh-CN" dirty="0"/>
          </a:p>
          <a:p>
            <a:pPr lvl="1"/>
            <a:r>
              <a:rPr lang="zh-CN" altLang="en-US" dirty="0"/>
              <a:t>行为例子：探索、使用工具</a:t>
            </a:r>
            <a:endParaRPr lang="en-US" altLang="zh-CN" dirty="0"/>
          </a:p>
          <a:p>
            <a:pPr lvl="1"/>
            <a:r>
              <a:rPr lang="zh-CN" altLang="en-US" dirty="0"/>
              <a:t>积极结果：目的感</a:t>
            </a:r>
            <a:endParaRPr lang="en-US" altLang="zh-CN" dirty="0"/>
          </a:p>
          <a:p>
            <a:pPr lvl="1"/>
            <a:endParaRPr lang="en-US" altLang="zh-CN" dirty="0"/>
          </a:p>
          <a:p>
            <a:r>
              <a:rPr lang="zh-CN" altLang="en-US" dirty="0"/>
              <a:t>阶段</a:t>
            </a:r>
            <a:r>
              <a:rPr lang="en-US" altLang="zh-CN" dirty="0"/>
              <a:t>4</a:t>
            </a:r>
            <a:r>
              <a:rPr lang="zh-CN" altLang="en-US" dirty="0"/>
              <a:t>：</a:t>
            </a:r>
            <a:r>
              <a:rPr lang="en-US" altLang="zh-CN" dirty="0"/>
              <a:t>5-12</a:t>
            </a:r>
            <a:r>
              <a:rPr lang="zh-CN" altLang="en-US" dirty="0"/>
              <a:t>岁 （</a:t>
            </a:r>
            <a:r>
              <a:rPr lang="en-US" altLang="zh-CN" dirty="0"/>
              <a:t>Industry vs. inferiority</a:t>
            </a:r>
            <a:r>
              <a:rPr lang="zh-CN" altLang="en-US" dirty="0"/>
              <a:t>）</a:t>
            </a:r>
            <a:endParaRPr lang="en-US" altLang="zh-CN" dirty="0"/>
          </a:p>
          <a:p>
            <a:pPr lvl="1"/>
            <a:r>
              <a:rPr lang="zh-CN" altLang="en-US" dirty="0"/>
              <a:t>危机：勤奋 </a:t>
            </a:r>
            <a:r>
              <a:rPr lang="en-US" altLang="zh-CN" dirty="0"/>
              <a:t>vs. </a:t>
            </a:r>
            <a:r>
              <a:rPr lang="zh-CN" altLang="en-US" dirty="0"/>
              <a:t>自卑</a:t>
            </a:r>
            <a:endParaRPr lang="en-US" altLang="zh-CN" dirty="0"/>
          </a:p>
          <a:p>
            <a:pPr lvl="1"/>
            <a:r>
              <a:rPr lang="zh-CN" altLang="en-US" dirty="0"/>
              <a:t>重要的人际关系：学校</a:t>
            </a:r>
            <a:endParaRPr lang="en-US" altLang="zh-CN" dirty="0"/>
          </a:p>
          <a:p>
            <a:pPr lvl="1"/>
            <a:r>
              <a:rPr lang="zh-CN" altLang="en-US" dirty="0"/>
              <a:t>行为例子：上学、体育运动</a:t>
            </a:r>
            <a:endParaRPr lang="en-US" altLang="zh-CN" dirty="0"/>
          </a:p>
          <a:p>
            <a:pPr lvl="1"/>
            <a:r>
              <a:rPr lang="zh-CN" altLang="en-US" dirty="0"/>
              <a:t>积极结果：能力</a:t>
            </a:r>
            <a:endParaRPr lang="en-US" altLang="zh-CN" dirty="0"/>
          </a:p>
          <a:p>
            <a:pPr lvl="1"/>
            <a:endParaRPr lang="en-US" altLang="zh-CN" dirty="0"/>
          </a:p>
        </p:txBody>
      </p:sp>
    </p:spTree>
    <p:extLst>
      <p:ext uri="{BB962C8B-B14F-4D97-AF65-F5344CB8AC3E}">
        <p14:creationId xmlns:p14="http://schemas.microsoft.com/office/powerpoint/2010/main" val="1257787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0F2F65-6B16-4C84-B4C5-941A473E0B3E}"/>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zh-CN" altLang="en-US" sz="2800"/>
              <a:t>精神分析疗法</a:t>
            </a:r>
          </a:p>
        </p:txBody>
      </p:sp>
      <p:sp>
        <p:nvSpPr>
          <p:cNvPr id="3" name="内容占位符 2">
            <a:extLst>
              <a:ext uri="{FF2B5EF4-FFF2-40B4-BE49-F238E27FC236}">
                <a16:creationId xmlns:a16="http://schemas.microsoft.com/office/drawing/2014/main" id="{0C59F709-4882-4318-992B-A841F932D4A5}"/>
              </a:ext>
            </a:extLst>
          </p:cNvPr>
          <p:cNvSpPr>
            <a:spLocks noGrp="1"/>
          </p:cNvSpPr>
          <p:nvPr>
            <p:ph idx="1"/>
          </p:nvPr>
        </p:nvSpPr>
        <p:spPr>
          <a:xfrm>
            <a:off x="643468" y="2638043"/>
            <a:ext cx="3363974" cy="3415623"/>
          </a:xfrm>
        </p:spPr>
        <p:txBody>
          <a:bodyPr>
            <a:normAutofit fontScale="92500"/>
          </a:bodyPr>
          <a:lstStyle/>
          <a:p>
            <a:r>
              <a:rPr lang="zh-CN" altLang="en-US" sz="2400" dirty="0"/>
              <a:t>通过梦的分析、过失和失误的分析、自由联想等方法，将无意识的冲突带到意识层面</a:t>
            </a:r>
            <a:endParaRPr lang="en-US" altLang="zh-CN" sz="2400" dirty="0"/>
          </a:p>
          <a:p>
            <a:endParaRPr lang="en-US" altLang="zh-CN" sz="2400" dirty="0"/>
          </a:p>
          <a:p>
            <a:r>
              <a:rPr lang="zh-CN" altLang="en-US" sz="2400" dirty="0"/>
              <a:t>冲突一旦进入了意识层面，自我的合理性部分就会处理掉这些冲突，使其不再带来问题</a:t>
            </a:r>
          </a:p>
        </p:txBody>
      </p:sp>
      <p:pic>
        <p:nvPicPr>
          <p:cNvPr id="4" name="图片 3">
            <a:extLst>
              <a:ext uri="{FF2B5EF4-FFF2-40B4-BE49-F238E27FC236}">
                <a16:creationId xmlns:a16="http://schemas.microsoft.com/office/drawing/2014/main" id="{2160FCD0-3C3D-44FF-A2B9-68F4CA5AB8FF}"/>
              </a:ext>
            </a:extLst>
          </p:cNvPr>
          <p:cNvPicPr>
            <a:picLocks noChangeAspect="1"/>
          </p:cNvPicPr>
          <p:nvPr/>
        </p:nvPicPr>
        <p:blipFill>
          <a:blip r:embed="rId2"/>
          <a:stretch>
            <a:fillRect/>
          </a:stretch>
        </p:blipFill>
        <p:spPr>
          <a:xfrm>
            <a:off x="5297763" y="1004528"/>
            <a:ext cx="6250769" cy="4688076"/>
          </a:xfrm>
          <a:prstGeom prst="rect">
            <a:avLst/>
          </a:prstGeom>
        </p:spPr>
      </p:pic>
    </p:spTree>
    <p:extLst>
      <p:ext uri="{BB962C8B-B14F-4D97-AF65-F5344CB8AC3E}">
        <p14:creationId xmlns:p14="http://schemas.microsoft.com/office/powerpoint/2010/main" val="8909954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838200" y="1105593"/>
            <a:ext cx="10515600" cy="5071370"/>
          </a:xfrm>
        </p:spPr>
        <p:txBody>
          <a:bodyPr>
            <a:normAutofit/>
          </a:bodyPr>
          <a:lstStyle/>
          <a:p>
            <a:r>
              <a:rPr lang="zh-CN" altLang="en-US" dirty="0"/>
              <a:t>阶段</a:t>
            </a:r>
            <a:r>
              <a:rPr lang="en-US" altLang="zh-CN" dirty="0"/>
              <a:t>5</a:t>
            </a:r>
            <a:r>
              <a:rPr lang="zh-CN" altLang="en-US" dirty="0"/>
              <a:t>：</a:t>
            </a:r>
            <a:r>
              <a:rPr lang="en-US" altLang="zh-CN" dirty="0"/>
              <a:t>12-18</a:t>
            </a:r>
            <a:r>
              <a:rPr lang="zh-CN" altLang="en-US" dirty="0"/>
              <a:t>岁</a:t>
            </a:r>
            <a:endParaRPr lang="en-US" altLang="zh-CN" dirty="0"/>
          </a:p>
          <a:p>
            <a:pPr lvl="1"/>
            <a:r>
              <a:rPr lang="zh-CN" altLang="en-US" dirty="0"/>
              <a:t>危机：自我认同</a:t>
            </a:r>
            <a:r>
              <a:rPr lang="en-US" altLang="zh-CN" dirty="0"/>
              <a:t> vs. </a:t>
            </a:r>
            <a:r>
              <a:rPr lang="zh-CN" altLang="en-US" dirty="0"/>
              <a:t>角色混乱 （</a:t>
            </a:r>
            <a:r>
              <a:rPr lang="en-US" altLang="zh-CN" dirty="0"/>
              <a:t>Identity vs. role confusion</a:t>
            </a:r>
            <a:r>
              <a:rPr lang="zh-CN" altLang="en-US" dirty="0"/>
              <a:t>）</a:t>
            </a:r>
            <a:endParaRPr lang="en-US" altLang="zh-CN" dirty="0"/>
          </a:p>
          <a:p>
            <a:pPr lvl="1"/>
            <a:r>
              <a:rPr lang="zh-CN" altLang="en-US" dirty="0"/>
              <a:t>重要的人际关系：同辈</a:t>
            </a:r>
            <a:endParaRPr lang="en-US" altLang="zh-CN" dirty="0"/>
          </a:p>
          <a:p>
            <a:pPr lvl="1"/>
            <a:r>
              <a:rPr lang="zh-CN" altLang="en-US" dirty="0"/>
              <a:t>行为例子：社会关系</a:t>
            </a:r>
            <a:endParaRPr lang="en-US" altLang="zh-CN" dirty="0"/>
          </a:p>
          <a:p>
            <a:pPr lvl="1"/>
            <a:r>
              <a:rPr lang="zh-CN" altLang="en-US" dirty="0"/>
              <a:t>积极结果：忠诚</a:t>
            </a:r>
            <a:endParaRPr lang="en-US" altLang="zh-CN" dirty="0"/>
          </a:p>
          <a:p>
            <a:pPr lvl="1"/>
            <a:endParaRPr lang="en-US" altLang="zh-CN" dirty="0"/>
          </a:p>
          <a:p>
            <a:r>
              <a:rPr lang="zh-CN" altLang="en-US" dirty="0"/>
              <a:t>阶段</a:t>
            </a:r>
            <a:r>
              <a:rPr lang="en-US" altLang="zh-CN" dirty="0"/>
              <a:t>6</a:t>
            </a:r>
            <a:r>
              <a:rPr lang="zh-CN" altLang="en-US" dirty="0"/>
              <a:t>：</a:t>
            </a:r>
            <a:r>
              <a:rPr lang="en-US" altLang="zh-CN" dirty="0"/>
              <a:t>18-35</a:t>
            </a:r>
            <a:r>
              <a:rPr lang="zh-CN" altLang="en-US" dirty="0"/>
              <a:t>岁</a:t>
            </a:r>
            <a:endParaRPr lang="en-US" altLang="zh-CN" dirty="0"/>
          </a:p>
          <a:p>
            <a:pPr lvl="1"/>
            <a:r>
              <a:rPr lang="zh-CN" altLang="en-US" dirty="0"/>
              <a:t>危机：亲密</a:t>
            </a:r>
            <a:r>
              <a:rPr lang="en-US" altLang="zh-CN" dirty="0"/>
              <a:t>-</a:t>
            </a:r>
            <a:r>
              <a:rPr lang="zh-CN" altLang="en-US" dirty="0"/>
              <a:t>分离 （</a:t>
            </a:r>
            <a:r>
              <a:rPr lang="en-US" altLang="zh-CN" dirty="0"/>
              <a:t>Intimacy vs. isolation</a:t>
            </a:r>
            <a:r>
              <a:rPr lang="zh-CN" altLang="en-US" dirty="0"/>
              <a:t>）</a:t>
            </a:r>
            <a:endParaRPr lang="en-US" altLang="zh-CN" dirty="0"/>
          </a:p>
          <a:p>
            <a:pPr lvl="1"/>
            <a:r>
              <a:rPr lang="zh-CN" altLang="en-US" dirty="0"/>
              <a:t>重要的人际关系：朋友、伴侣</a:t>
            </a:r>
            <a:endParaRPr lang="en-US" altLang="zh-CN" dirty="0"/>
          </a:p>
          <a:p>
            <a:pPr lvl="1"/>
            <a:r>
              <a:rPr lang="zh-CN" altLang="en-US" dirty="0"/>
              <a:t>行为例子：浪漫关系</a:t>
            </a:r>
            <a:endParaRPr lang="en-US" altLang="zh-CN" dirty="0"/>
          </a:p>
          <a:p>
            <a:pPr lvl="1"/>
            <a:r>
              <a:rPr lang="zh-CN" altLang="en-US" dirty="0"/>
              <a:t>积极结果：爱</a:t>
            </a:r>
            <a:endParaRPr lang="en-US" altLang="zh-CN" dirty="0"/>
          </a:p>
          <a:p>
            <a:pPr lvl="1"/>
            <a:endParaRPr lang="en-US" altLang="zh-CN" dirty="0"/>
          </a:p>
        </p:txBody>
      </p:sp>
    </p:spTree>
    <p:extLst>
      <p:ext uri="{BB962C8B-B14F-4D97-AF65-F5344CB8AC3E}">
        <p14:creationId xmlns:p14="http://schemas.microsoft.com/office/powerpoint/2010/main" val="3284736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105593"/>
            <a:ext cx="10515600" cy="5071370"/>
          </a:xfrm>
        </p:spPr>
        <p:txBody>
          <a:bodyPr>
            <a:normAutofit/>
          </a:bodyPr>
          <a:lstStyle/>
          <a:p>
            <a:r>
              <a:rPr lang="zh-CN" altLang="en-US" dirty="0"/>
              <a:t>阶段</a:t>
            </a:r>
            <a:r>
              <a:rPr lang="en-US" altLang="zh-CN" dirty="0"/>
              <a:t>7</a:t>
            </a:r>
            <a:r>
              <a:rPr lang="zh-CN" altLang="en-US" dirty="0"/>
              <a:t>：</a:t>
            </a:r>
            <a:r>
              <a:rPr lang="en-US" altLang="zh-CN" dirty="0"/>
              <a:t>35-64</a:t>
            </a:r>
            <a:r>
              <a:rPr lang="zh-CN" altLang="en-US" dirty="0"/>
              <a:t>岁</a:t>
            </a:r>
            <a:endParaRPr lang="en-US" altLang="zh-CN" dirty="0"/>
          </a:p>
          <a:p>
            <a:pPr lvl="1"/>
            <a:r>
              <a:rPr lang="zh-CN" altLang="en-US" dirty="0"/>
              <a:t>危机：生长 </a:t>
            </a:r>
            <a:r>
              <a:rPr lang="en-US" altLang="zh-CN" dirty="0"/>
              <a:t>vs. </a:t>
            </a:r>
            <a:r>
              <a:rPr lang="zh-CN" altLang="en-US" dirty="0"/>
              <a:t>停滞 （</a:t>
            </a:r>
            <a:r>
              <a:rPr lang="en-US" altLang="zh-CN" dirty="0"/>
              <a:t>Generativity vs. stagnation</a:t>
            </a:r>
            <a:r>
              <a:rPr lang="zh-CN" altLang="en-US" dirty="0"/>
              <a:t>）</a:t>
            </a:r>
            <a:endParaRPr lang="en-US" altLang="zh-CN" dirty="0"/>
          </a:p>
          <a:p>
            <a:pPr lvl="1"/>
            <a:r>
              <a:rPr lang="zh-CN" altLang="en-US" dirty="0"/>
              <a:t>重要的人际关系：家人、同事</a:t>
            </a:r>
            <a:endParaRPr lang="en-US" altLang="zh-CN" dirty="0"/>
          </a:p>
          <a:p>
            <a:pPr lvl="1"/>
            <a:r>
              <a:rPr lang="zh-CN" altLang="en-US" dirty="0"/>
              <a:t>行为例子：工作、为人父母</a:t>
            </a:r>
            <a:endParaRPr lang="en-US" altLang="zh-CN" dirty="0"/>
          </a:p>
          <a:p>
            <a:pPr lvl="1"/>
            <a:r>
              <a:rPr lang="zh-CN" altLang="en-US" dirty="0"/>
              <a:t>积极结果：关怀</a:t>
            </a:r>
            <a:endParaRPr lang="en-US" altLang="zh-CN" dirty="0"/>
          </a:p>
          <a:p>
            <a:pPr lvl="1"/>
            <a:endParaRPr lang="en-US" altLang="zh-CN" dirty="0"/>
          </a:p>
          <a:p>
            <a:r>
              <a:rPr lang="zh-CN" altLang="en-US" dirty="0"/>
              <a:t>阶段</a:t>
            </a:r>
            <a:r>
              <a:rPr lang="en-US" altLang="zh-CN" dirty="0"/>
              <a:t>8</a:t>
            </a:r>
            <a:r>
              <a:rPr lang="zh-CN" altLang="en-US" dirty="0"/>
              <a:t>：</a:t>
            </a:r>
            <a:r>
              <a:rPr lang="en-US" altLang="zh-CN" dirty="0"/>
              <a:t>65</a:t>
            </a:r>
            <a:r>
              <a:rPr lang="zh-CN" altLang="en-US" dirty="0"/>
              <a:t>岁</a:t>
            </a:r>
            <a:r>
              <a:rPr lang="en-US" altLang="zh-CN" dirty="0"/>
              <a:t>-</a:t>
            </a:r>
            <a:r>
              <a:rPr lang="zh-CN" altLang="en-US" dirty="0"/>
              <a:t>死亡</a:t>
            </a:r>
            <a:endParaRPr lang="en-US" altLang="zh-CN" dirty="0"/>
          </a:p>
          <a:p>
            <a:pPr lvl="1"/>
            <a:r>
              <a:rPr lang="zh-CN" altLang="en-US" dirty="0"/>
              <a:t>危机：自我整合 </a:t>
            </a:r>
            <a:r>
              <a:rPr lang="en-US" altLang="zh-CN" dirty="0"/>
              <a:t>vs. </a:t>
            </a:r>
            <a:r>
              <a:rPr lang="zh-CN" altLang="en-US" dirty="0"/>
              <a:t>绝望 （</a:t>
            </a:r>
            <a:r>
              <a:rPr lang="en-US" altLang="zh-CN" dirty="0"/>
              <a:t>Ego integrity vs. despair</a:t>
            </a:r>
            <a:r>
              <a:rPr lang="zh-CN" altLang="en-US" dirty="0"/>
              <a:t>）</a:t>
            </a:r>
            <a:endParaRPr lang="en-US" altLang="zh-CN" dirty="0"/>
          </a:p>
          <a:p>
            <a:pPr lvl="1"/>
            <a:r>
              <a:rPr lang="zh-CN" altLang="en-US" dirty="0"/>
              <a:t>重要的人际关系：人类</a:t>
            </a:r>
            <a:endParaRPr lang="en-US" altLang="zh-CN" dirty="0"/>
          </a:p>
          <a:p>
            <a:pPr lvl="1"/>
            <a:r>
              <a:rPr lang="zh-CN" altLang="en-US" dirty="0"/>
              <a:t>行为例子：反思人生</a:t>
            </a:r>
            <a:endParaRPr lang="en-US" altLang="zh-CN" dirty="0"/>
          </a:p>
          <a:p>
            <a:pPr lvl="1"/>
            <a:r>
              <a:rPr lang="zh-CN" altLang="en-US" dirty="0"/>
              <a:t>积极结果：智慧</a:t>
            </a:r>
            <a:endParaRPr lang="en-US" altLang="zh-CN" dirty="0"/>
          </a:p>
          <a:p>
            <a:pPr lvl="1"/>
            <a:endParaRPr lang="en-US" altLang="zh-CN" dirty="0"/>
          </a:p>
        </p:txBody>
      </p:sp>
    </p:spTree>
    <p:extLst>
      <p:ext uri="{BB962C8B-B14F-4D97-AF65-F5344CB8AC3E}">
        <p14:creationId xmlns:p14="http://schemas.microsoft.com/office/powerpoint/2010/main" val="2972746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标题 1">
            <a:extLst>
              <a:ext uri="{FF2B5EF4-FFF2-40B4-BE49-F238E27FC236}">
                <a16:creationId xmlns:a16="http://schemas.microsoft.com/office/drawing/2014/main" id="{68CA88C0-EDC0-4A98-90AA-48A9F5A2B967}"/>
              </a:ext>
            </a:extLst>
          </p:cNvPr>
          <p:cNvSpPr>
            <a:spLocks noGrp="1"/>
          </p:cNvSpPr>
          <p:nvPr>
            <p:ph type="title"/>
          </p:nvPr>
        </p:nvSpPr>
        <p:spPr>
          <a:xfrm>
            <a:off x="841248" y="932688"/>
            <a:ext cx="4892040" cy="1773936"/>
          </a:xfrm>
        </p:spPr>
        <p:txBody>
          <a:bodyPr anchor="b">
            <a:normAutofit/>
          </a:bodyPr>
          <a:lstStyle/>
          <a:p>
            <a:r>
              <a:rPr lang="zh-CN" altLang="en-US" sz="4000"/>
              <a:t>比较埃里克森和弗洛伊德的心理发展阶段</a:t>
            </a:r>
          </a:p>
        </p:txBody>
      </p:sp>
      <p:sp>
        <p:nvSpPr>
          <p:cNvPr id="3" name="内容占位符 2">
            <a:extLst>
              <a:ext uri="{FF2B5EF4-FFF2-40B4-BE49-F238E27FC236}">
                <a16:creationId xmlns:a16="http://schemas.microsoft.com/office/drawing/2014/main" id="{BC3EE9C7-D905-429C-98CA-E796F71863D2}"/>
              </a:ext>
            </a:extLst>
          </p:cNvPr>
          <p:cNvSpPr>
            <a:spLocks noGrp="1"/>
          </p:cNvSpPr>
          <p:nvPr>
            <p:ph idx="1"/>
          </p:nvPr>
        </p:nvSpPr>
        <p:spPr>
          <a:xfrm>
            <a:off x="841248" y="2898648"/>
            <a:ext cx="4892040" cy="3209544"/>
          </a:xfrm>
        </p:spPr>
        <p:txBody>
          <a:bodyPr anchor="t">
            <a:normAutofit/>
          </a:bodyPr>
          <a:lstStyle/>
          <a:p>
            <a:r>
              <a:rPr lang="zh-CN" altLang="en-US" sz="2000"/>
              <a:t>埃里克森理论中开始的阶段基本可以和弗洛伊德的理论对应上</a:t>
            </a:r>
            <a:endParaRPr lang="en-US" altLang="zh-CN" sz="2000"/>
          </a:p>
          <a:p>
            <a:endParaRPr lang="en-US" altLang="zh-CN" sz="2000"/>
          </a:p>
          <a:p>
            <a:r>
              <a:rPr lang="zh-CN" altLang="en-US" sz="2000"/>
              <a:t>后期的阶段逐渐背离了弗洛伊德的理论</a:t>
            </a:r>
            <a:endParaRPr lang="en-US" altLang="zh-CN" sz="2000"/>
          </a:p>
          <a:p>
            <a:endParaRPr lang="en-US" altLang="zh-CN" sz="2000"/>
          </a:p>
          <a:p>
            <a:r>
              <a:rPr lang="zh-CN" altLang="en-US" sz="2000"/>
              <a:t>在埃里克森的理论中，一个阶段到另一个阶段的转换不是因为生殖器的成熟，而是因为社会结构赋予的不同发展任务</a:t>
            </a:r>
          </a:p>
        </p:txBody>
      </p:sp>
      <p:cxnSp>
        <p:nvCxnSpPr>
          <p:cNvPr id="12" name="Straight Connector 11">
            <a:extLst>
              <a:ext uri="{FF2B5EF4-FFF2-40B4-BE49-F238E27FC236}">
                <a16:creationId xmlns:a16="http://schemas.microsoft.com/office/drawing/2014/main" id="{749A7284-D010-4ACB-A08A-FC3C3689B5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33D6F08F-952D-4B68-991E-E44A1580E284}"/>
              </a:ext>
            </a:extLst>
          </p:cNvPr>
          <p:cNvPicPr>
            <a:picLocks noChangeAspect="1"/>
          </p:cNvPicPr>
          <p:nvPr/>
        </p:nvPicPr>
        <p:blipFill>
          <a:blip r:embed="rId2"/>
          <a:stretch>
            <a:fillRect/>
          </a:stretch>
        </p:blipFill>
        <p:spPr>
          <a:xfrm>
            <a:off x="6748272" y="1031434"/>
            <a:ext cx="5025525" cy="4804275"/>
          </a:xfrm>
          <a:prstGeom prst="rect">
            <a:avLst/>
          </a:prstGeom>
        </p:spPr>
      </p:pic>
    </p:spTree>
    <p:extLst>
      <p:ext uri="{BB962C8B-B14F-4D97-AF65-F5344CB8AC3E}">
        <p14:creationId xmlns:p14="http://schemas.microsoft.com/office/powerpoint/2010/main" val="3255388867"/>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F87CA-7A68-47CF-7759-1540BCDE6F7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F7B8601-C1E3-D99C-3D4B-67D53616D3DC}"/>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DD9D493F-9CB3-05DF-0B1C-8E7F8E355403}"/>
              </a:ext>
            </a:extLst>
          </p:cNvPr>
          <p:cNvSpPr>
            <a:spLocks noGrp="1"/>
          </p:cNvSpPr>
          <p:nvPr>
            <p:ph idx="1"/>
          </p:nvPr>
        </p:nvSpPr>
        <p:spPr/>
        <p:txBody>
          <a:bodyPr>
            <a:normAutofit/>
          </a:bodyPr>
          <a:lstStyle/>
          <a:p>
            <a:r>
              <a:rPr lang="zh-CN" altLang="en-US" dirty="0"/>
              <a:t>精神分析疗法</a:t>
            </a:r>
            <a:endParaRPr lang="en-US" altLang="zh-CN" dirty="0"/>
          </a:p>
          <a:p>
            <a:endParaRPr lang="en-US" altLang="zh-CN" dirty="0">
              <a:solidFill>
                <a:srgbClr val="FF0000"/>
              </a:solidFill>
            </a:endParaRPr>
          </a:p>
          <a:p>
            <a:r>
              <a:rPr lang="zh-CN" altLang="en-US" dirty="0"/>
              <a:t>如何评价精神分析理论</a:t>
            </a:r>
            <a:endParaRPr lang="en-US" altLang="zh-CN" dirty="0"/>
          </a:p>
          <a:p>
            <a:endParaRPr lang="en-US" altLang="zh-CN" dirty="0"/>
          </a:p>
          <a:p>
            <a:r>
              <a:rPr lang="zh-CN" altLang="en-US" dirty="0"/>
              <a:t>新精神分析学派</a:t>
            </a:r>
            <a:endParaRPr lang="en-US" altLang="zh-CN" dirty="0"/>
          </a:p>
          <a:p>
            <a:endParaRPr lang="en-US" altLang="zh-CN" dirty="0"/>
          </a:p>
          <a:p>
            <a:r>
              <a:rPr lang="zh-CN" altLang="en-US" dirty="0">
                <a:solidFill>
                  <a:srgbClr val="FF0000"/>
                </a:solidFill>
              </a:rPr>
              <a:t>客体关系理论与依恋研究</a:t>
            </a:r>
            <a:endParaRPr lang="en-US" altLang="zh-CN" dirty="0">
              <a:solidFill>
                <a:srgbClr val="FF0000"/>
              </a:solidFill>
            </a:endParaRPr>
          </a:p>
          <a:p>
            <a:endParaRPr lang="en-US" altLang="zh-CN" dirty="0"/>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endParaRPr lang="en-US" altLang="zh-CN" dirty="0"/>
          </a:p>
          <a:p>
            <a:endParaRPr lang="en-US" altLang="zh-CN" dirty="0">
              <a:solidFill>
                <a:srgbClr val="FF0000"/>
              </a:solidFill>
            </a:endParaRPr>
          </a:p>
          <a:p>
            <a:endParaRPr lang="zh-CN" altLang="en-US" dirty="0"/>
          </a:p>
        </p:txBody>
      </p:sp>
    </p:spTree>
    <p:extLst>
      <p:ext uri="{BB962C8B-B14F-4D97-AF65-F5344CB8AC3E}">
        <p14:creationId xmlns:p14="http://schemas.microsoft.com/office/powerpoint/2010/main" val="3486997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2D2CF49-CEBF-43C1-BC2F-F86667B035BA}"/>
              </a:ext>
            </a:extLst>
          </p:cNvPr>
          <p:cNvSpPr>
            <a:spLocks noGrp="1"/>
          </p:cNvSpPr>
          <p:nvPr>
            <p:ph type="title"/>
          </p:nvPr>
        </p:nvSpPr>
        <p:spPr>
          <a:xfrm>
            <a:off x="332509" y="963877"/>
            <a:ext cx="4000053" cy="4930246"/>
          </a:xfrm>
        </p:spPr>
        <p:txBody>
          <a:bodyPr>
            <a:normAutofit/>
          </a:bodyPr>
          <a:lstStyle/>
          <a:p>
            <a:pPr algn="r"/>
            <a:r>
              <a:rPr lang="zh-CN" altLang="en-US" dirty="0"/>
              <a:t>客体关系理论</a:t>
            </a:r>
          </a:p>
        </p:txBody>
      </p:sp>
      <p:cxnSp>
        <p:nvCxnSpPr>
          <p:cNvPr id="12"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内容占位符 2">
            <a:extLst>
              <a:ext uri="{FF2B5EF4-FFF2-40B4-BE49-F238E27FC236}">
                <a16:creationId xmlns:a16="http://schemas.microsoft.com/office/drawing/2014/main" id="{2C71900B-ADD6-4EC1-AFB1-C77513E58FE7}"/>
              </a:ext>
            </a:extLst>
          </p:cNvPr>
          <p:cNvSpPr>
            <a:spLocks noGrp="1"/>
          </p:cNvSpPr>
          <p:nvPr>
            <p:ph idx="1"/>
          </p:nvPr>
        </p:nvSpPr>
        <p:spPr>
          <a:xfrm>
            <a:off x="4976031" y="963877"/>
            <a:ext cx="6377769" cy="4930246"/>
          </a:xfrm>
        </p:spPr>
        <p:txBody>
          <a:bodyPr anchor="ctr">
            <a:normAutofit/>
          </a:bodyPr>
          <a:lstStyle/>
          <a:p>
            <a:r>
              <a:rPr lang="zh-CN" altLang="en-US" sz="2000" dirty="0"/>
              <a:t>精神分析学派在当代最活跃的领域是客体关系理论（</a:t>
            </a:r>
            <a:r>
              <a:rPr lang="en-US" altLang="zh-CN" sz="2000" dirty="0"/>
              <a:t>object relations theory</a:t>
            </a:r>
            <a:r>
              <a:rPr lang="zh-CN" altLang="en-US" sz="2000" dirty="0"/>
              <a:t>）</a:t>
            </a:r>
            <a:endParaRPr lang="en-US" altLang="zh-CN" sz="2000" dirty="0"/>
          </a:p>
          <a:p>
            <a:endParaRPr lang="en-US" altLang="zh-CN" sz="2000" dirty="0"/>
          </a:p>
          <a:p>
            <a:r>
              <a:rPr lang="zh-CN" altLang="en-US" sz="2000" dirty="0"/>
              <a:t>客体（</a:t>
            </a:r>
            <a:r>
              <a:rPr lang="en-US" altLang="zh-CN" sz="2000" dirty="0"/>
              <a:t>object</a:t>
            </a:r>
            <a:r>
              <a:rPr lang="zh-CN" altLang="en-US" sz="2000" dirty="0"/>
              <a:t>）：弗洛伊德提出的术语，指能够满足重要本能的他人，乃至物体</a:t>
            </a:r>
            <a:endParaRPr lang="en-US" altLang="zh-CN" sz="2000" dirty="0"/>
          </a:p>
          <a:p>
            <a:pPr lvl="1"/>
            <a:r>
              <a:rPr lang="zh-CN" altLang="en-US" sz="2000" dirty="0"/>
              <a:t>外部客体：重要的他人，通常为感觉、情绪、渴望的目标</a:t>
            </a:r>
            <a:endParaRPr lang="en-US" altLang="zh-CN" sz="2000" dirty="0"/>
          </a:p>
          <a:p>
            <a:pPr lvl="1"/>
            <a:r>
              <a:rPr lang="zh-CN" altLang="en-US" sz="2000" dirty="0"/>
              <a:t>内部客体：对于他人形成的内部表征，可能与本人有所不同</a:t>
            </a:r>
            <a:endParaRPr lang="en-US" altLang="zh-CN" sz="2000" dirty="0"/>
          </a:p>
          <a:p>
            <a:pPr lvl="1"/>
            <a:r>
              <a:rPr lang="zh-CN" altLang="en-US" sz="2000" dirty="0"/>
              <a:t>婴儿第一个重要的客体：母亲的乳房</a:t>
            </a:r>
            <a:endParaRPr lang="en-US" altLang="zh-CN" sz="2000" dirty="0"/>
          </a:p>
          <a:p>
            <a:endParaRPr lang="en-US" altLang="zh-CN" sz="2000" dirty="0"/>
          </a:p>
          <a:p>
            <a:r>
              <a:rPr lang="zh-CN" altLang="en-US" sz="2000" dirty="0"/>
              <a:t>客体关系理论强调早期的家庭经验会使得个体形成关于自我和重要他人之间的关系的内部表征，这种表征会影响到成年阶段的人际关系</a:t>
            </a:r>
          </a:p>
        </p:txBody>
      </p:sp>
    </p:spTree>
    <p:extLst>
      <p:ext uri="{BB962C8B-B14F-4D97-AF65-F5344CB8AC3E}">
        <p14:creationId xmlns:p14="http://schemas.microsoft.com/office/powerpoint/2010/main" val="525240684"/>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标题 1">
            <a:extLst>
              <a:ext uri="{FF2B5EF4-FFF2-40B4-BE49-F238E27FC236}">
                <a16:creationId xmlns:a16="http://schemas.microsoft.com/office/drawing/2014/main" id="{07D9316E-D7E3-4E3E-94EA-4139BFB61C92}"/>
              </a:ext>
            </a:extLst>
          </p:cNvPr>
          <p:cNvSpPr>
            <a:spLocks noGrp="1"/>
          </p:cNvSpPr>
          <p:nvPr>
            <p:ph type="title"/>
          </p:nvPr>
        </p:nvSpPr>
        <p:spPr>
          <a:xfrm>
            <a:off x="841248" y="932688"/>
            <a:ext cx="4892040" cy="1773936"/>
          </a:xfrm>
        </p:spPr>
        <p:txBody>
          <a:bodyPr anchor="b">
            <a:normAutofit/>
          </a:bodyPr>
          <a:lstStyle/>
          <a:p>
            <a:r>
              <a:rPr lang="zh-CN" altLang="en-US" sz="4000"/>
              <a:t>梅兰妮</a:t>
            </a:r>
            <a:r>
              <a:rPr lang="en-US" altLang="zh-CN" sz="4000"/>
              <a:t>·</a:t>
            </a:r>
            <a:r>
              <a:rPr lang="zh-CN" altLang="en-US" sz="4000"/>
              <a:t>克莱恩（</a:t>
            </a:r>
            <a:r>
              <a:rPr lang="en-US" altLang="zh-CN" sz="4000"/>
              <a:t>Melanie Klein</a:t>
            </a:r>
            <a:r>
              <a:rPr lang="zh-CN" altLang="en-US" sz="4000"/>
              <a:t>，</a:t>
            </a:r>
            <a:r>
              <a:rPr lang="en-US" altLang="zh-CN" sz="4000"/>
              <a:t>1882-1960</a:t>
            </a:r>
            <a:r>
              <a:rPr lang="zh-CN" altLang="en-US" sz="4000"/>
              <a:t>）</a:t>
            </a:r>
          </a:p>
        </p:txBody>
      </p:sp>
      <p:sp>
        <p:nvSpPr>
          <p:cNvPr id="3" name="内容占位符 2">
            <a:extLst>
              <a:ext uri="{FF2B5EF4-FFF2-40B4-BE49-F238E27FC236}">
                <a16:creationId xmlns:a16="http://schemas.microsoft.com/office/drawing/2014/main" id="{C6B25BC2-FC2B-467A-AF36-E564A1A2711D}"/>
              </a:ext>
            </a:extLst>
          </p:cNvPr>
          <p:cNvSpPr>
            <a:spLocks noGrp="1"/>
          </p:cNvSpPr>
          <p:nvPr>
            <p:ph idx="1"/>
          </p:nvPr>
        </p:nvSpPr>
        <p:spPr>
          <a:xfrm>
            <a:off x="841248" y="2898648"/>
            <a:ext cx="4892040" cy="3209544"/>
          </a:xfrm>
        </p:spPr>
        <p:txBody>
          <a:bodyPr anchor="t">
            <a:normAutofit/>
          </a:bodyPr>
          <a:lstStyle/>
          <a:p>
            <a:r>
              <a:rPr lang="zh-CN" altLang="en-US" sz="2000"/>
              <a:t>出生于维也纳的犹太家庭，后在英国工作</a:t>
            </a:r>
            <a:endParaRPr lang="en-US" altLang="zh-CN" sz="2000"/>
          </a:p>
          <a:p>
            <a:endParaRPr lang="en-US" altLang="zh-CN" sz="2000"/>
          </a:p>
          <a:p>
            <a:r>
              <a:rPr lang="zh-CN" altLang="en-US" sz="2000"/>
              <a:t>最早在儿童中开展精神分析治疗的治疗师之一</a:t>
            </a:r>
            <a:endParaRPr lang="en-US" altLang="zh-CN" sz="2000"/>
          </a:p>
          <a:p>
            <a:endParaRPr lang="en-US" altLang="zh-CN" sz="2000"/>
          </a:p>
          <a:p>
            <a:r>
              <a:rPr lang="zh-CN" altLang="en-US" sz="2000"/>
              <a:t>客体关系理论的开创者之一</a:t>
            </a:r>
          </a:p>
        </p:txBody>
      </p:sp>
      <p:cxnSp>
        <p:nvCxnSpPr>
          <p:cNvPr id="11" name="Straight Connector 10">
            <a:extLst>
              <a:ext uri="{FF2B5EF4-FFF2-40B4-BE49-F238E27FC236}">
                <a16:creationId xmlns:a16="http://schemas.microsoft.com/office/drawing/2014/main" id="{749A7284-D010-4ACB-A08A-FC3C3689B5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AB3F2A53-5644-4D5C-8C4C-AE2E60619B5B}"/>
              </a:ext>
            </a:extLst>
          </p:cNvPr>
          <p:cNvPicPr>
            <a:picLocks noChangeAspect="1"/>
          </p:cNvPicPr>
          <p:nvPr/>
        </p:nvPicPr>
        <p:blipFill>
          <a:blip r:embed="rId2"/>
          <a:stretch>
            <a:fillRect/>
          </a:stretch>
        </p:blipFill>
        <p:spPr>
          <a:xfrm>
            <a:off x="6982178" y="576072"/>
            <a:ext cx="4557712" cy="5715000"/>
          </a:xfrm>
          <a:prstGeom prst="rect">
            <a:avLst/>
          </a:prstGeom>
        </p:spPr>
      </p:pic>
    </p:spTree>
    <p:extLst>
      <p:ext uri="{BB962C8B-B14F-4D97-AF65-F5344CB8AC3E}">
        <p14:creationId xmlns:p14="http://schemas.microsoft.com/office/powerpoint/2010/main" val="1272717395"/>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标题 1">
            <a:extLst>
              <a:ext uri="{FF2B5EF4-FFF2-40B4-BE49-F238E27FC236}">
                <a16:creationId xmlns:a16="http://schemas.microsoft.com/office/drawing/2014/main" id="{AD3A2A9E-E647-467F-867C-53FFB36E6D1E}"/>
              </a:ext>
            </a:extLst>
          </p:cNvPr>
          <p:cNvSpPr>
            <a:spLocks noGrp="1"/>
          </p:cNvSpPr>
          <p:nvPr>
            <p:ph type="title"/>
          </p:nvPr>
        </p:nvSpPr>
        <p:spPr>
          <a:xfrm>
            <a:off x="841248" y="713232"/>
            <a:ext cx="5157216" cy="1197864"/>
          </a:xfrm>
        </p:spPr>
        <p:txBody>
          <a:bodyPr>
            <a:normAutofit/>
          </a:bodyPr>
          <a:lstStyle/>
          <a:p>
            <a:r>
              <a:rPr lang="zh-CN" altLang="en-US" sz="4100"/>
              <a:t>客体关系理论的主题</a:t>
            </a:r>
          </a:p>
        </p:txBody>
      </p:sp>
      <p:cxnSp>
        <p:nvCxnSpPr>
          <p:cNvPr id="14" name="Straight Connector 1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5488" y="822960"/>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1292958A-4A0C-4ED6-A4D1-4D7E85E292E5}"/>
              </a:ext>
            </a:extLst>
          </p:cNvPr>
          <p:cNvSpPr>
            <a:spLocks noGrp="1"/>
          </p:cNvSpPr>
          <p:nvPr>
            <p:ph idx="1"/>
          </p:nvPr>
        </p:nvSpPr>
        <p:spPr>
          <a:xfrm>
            <a:off x="841248" y="2048256"/>
            <a:ext cx="5157216" cy="4123944"/>
          </a:xfrm>
        </p:spPr>
        <p:txBody>
          <a:bodyPr anchor="t">
            <a:normAutofit/>
          </a:bodyPr>
          <a:lstStyle/>
          <a:p>
            <a:r>
              <a:rPr lang="zh-CN" altLang="en-US" sz="2200"/>
              <a:t>客体关系理论有很多版本，但基本都包括四个重要的主题：</a:t>
            </a:r>
            <a:endParaRPr lang="en-US" altLang="zh-CN" sz="2200"/>
          </a:p>
          <a:p>
            <a:r>
              <a:rPr lang="en-US" altLang="zh-CN" sz="2200"/>
              <a:t>1.</a:t>
            </a:r>
            <a:r>
              <a:rPr lang="zh-CN" altLang="en-US" sz="2200"/>
              <a:t>所有的关系都是由满意和受挫或开心和痛苦这样的元素组成的</a:t>
            </a:r>
            <a:endParaRPr lang="en-US" altLang="zh-CN" sz="2200"/>
          </a:p>
          <a:p>
            <a:r>
              <a:rPr lang="en-US" altLang="zh-CN" sz="2200"/>
              <a:t>2.</a:t>
            </a:r>
            <a:r>
              <a:rPr lang="zh-CN" altLang="en-US" sz="2200"/>
              <a:t>爱恨交织：所有的爱必然混杂着挫败感和憎恨</a:t>
            </a:r>
            <a:endParaRPr lang="en-US" altLang="zh-CN" sz="2200"/>
          </a:p>
          <a:p>
            <a:r>
              <a:rPr lang="en-US" altLang="zh-CN" sz="2200"/>
              <a:t>3.</a:t>
            </a:r>
            <a:r>
              <a:rPr lang="zh-CN" altLang="en-US" sz="2200"/>
              <a:t>你所爱的那部分客体不等于整个人</a:t>
            </a:r>
            <a:endParaRPr lang="en-US" altLang="zh-CN" sz="2200"/>
          </a:p>
          <a:p>
            <a:r>
              <a:rPr lang="en-US" altLang="zh-CN" sz="2200"/>
              <a:t>4.</a:t>
            </a:r>
            <a:r>
              <a:rPr lang="zh-CN" altLang="en-US" sz="2200"/>
              <a:t>婴儿（及成人）意识到了这些矛盾的方面，导致焦虑不安</a:t>
            </a:r>
            <a:endParaRPr lang="en-US" altLang="zh-CN" sz="2200"/>
          </a:p>
          <a:p>
            <a:pPr lvl="1"/>
            <a:r>
              <a:rPr lang="zh-CN" altLang="en-US" sz="2200"/>
              <a:t>防御机制：理想化</a:t>
            </a:r>
          </a:p>
        </p:txBody>
      </p:sp>
      <p:pic>
        <p:nvPicPr>
          <p:cNvPr id="4" name="图片 3">
            <a:extLst>
              <a:ext uri="{FF2B5EF4-FFF2-40B4-BE49-F238E27FC236}">
                <a16:creationId xmlns:a16="http://schemas.microsoft.com/office/drawing/2014/main" id="{49C6A047-3637-47F5-A9CF-01F7B75C42AF}"/>
              </a:ext>
            </a:extLst>
          </p:cNvPr>
          <p:cNvPicPr>
            <a:picLocks noChangeAspect="1"/>
          </p:cNvPicPr>
          <p:nvPr/>
        </p:nvPicPr>
        <p:blipFill>
          <a:blip r:embed="rId2"/>
          <a:stretch>
            <a:fillRect/>
          </a:stretch>
        </p:blipFill>
        <p:spPr>
          <a:xfrm>
            <a:off x="6693408" y="1692178"/>
            <a:ext cx="4945964" cy="3501075"/>
          </a:xfrm>
          <a:prstGeom prst="rect">
            <a:avLst/>
          </a:prstGeom>
        </p:spPr>
      </p:pic>
    </p:spTree>
    <p:extLst>
      <p:ext uri="{BB962C8B-B14F-4D97-AF65-F5344CB8AC3E}">
        <p14:creationId xmlns:p14="http://schemas.microsoft.com/office/powerpoint/2010/main" val="2884008497"/>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标题 1">
            <a:extLst>
              <a:ext uri="{FF2B5EF4-FFF2-40B4-BE49-F238E27FC236}">
                <a16:creationId xmlns:a16="http://schemas.microsoft.com/office/drawing/2014/main" id="{0D7A26AA-4D7A-4494-9BE1-1B9AB7913BBB}"/>
              </a:ext>
            </a:extLst>
          </p:cNvPr>
          <p:cNvSpPr>
            <a:spLocks noGrp="1"/>
          </p:cNvSpPr>
          <p:nvPr>
            <p:ph type="title"/>
          </p:nvPr>
        </p:nvSpPr>
        <p:spPr>
          <a:xfrm>
            <a:off x="841248" y="932688"/>
            <a:ext cx="4892040" cy="1773936"/>
          </a:xfrm>
        </p:spPr>
        <p:txBody>
          <a:bodyPr vert="horz" lIns="91440" tIns="45720" rIns="91440" bIns="45720" rtlCol="0" anchor="b">
            <a:normAutofit/>
          </a:bodyPr>
          <a:lstStyle/>
          <a:p>
            <a:r>
              <a:rPr lang="zh-CN" altLang="en-US" sz="4000" kern="1200">
                <a:solidFill>
                  <a:schemeClr val="tx1"/>
                </a:solidFill>
                <a:latin typeface="+mj-lt"/>
                <a:ea typeface="+mj-ea"/>
                <a:cs typeface="+mj-cs"/>
              </a:rPr>
              <a:t>唐纳德</a:t>
            </a:r>
            <a:r>
              <a:rPr lang="en-US" altLang="zh-CN" sz="4000" kern="1200">
                <a:solidFill>
                  <a:schemeClr val="tx1"/>
                </a:solidFill>
                <a:latin typeface="+mj-lt"/>
                <a:ea typeface="+mj-ea"/>
                <a:cs typeface="+mj-cs"/>
              </a:rPr>
              <a:t>·</a:t>
            </a:r>
            <a:r>
              <a:rPr lang="zh-CN" altLang="en-US" sz="4000" kern="1200">
                <a:solidFill>
                  <a:schemeClr val="tx1"/>
                </a:solidFill>
                <a:latin typeface="+mj-lt"/>
                <a:ea typeface="+mj-ea"/>
                <a:cs typeface="+mj-cs"/>
              </a:rPr>
              <a:t>温尼科特（</a:t>
            </a:r>
            <a:r>
              <a:rPr lang="en-US" altLang="zh-CN" sz="4000" kern="1200">
                <a:solidFill>
                  <a:schemeClr val="tx1"/>
                </a:solidFill>
                <a:latin typeface="+mj-lt"/>
                <a:ea typeface="+mj-ea"/>
                <a:cs typeface="+mj-cs"/>
              </a:rPr>
              <a:t>Donald Winnicott</a:t>
            </a:r>
            <a:r>
              <a:rPr lang="zh-CN" altLang="en-US" sz="4000" kern="1200">
                <a:solidFill>
                  <a:schemeClr val="tx1"/>
                </a:solidFill>
                <a:latin typeface="+mj-lt"/>
                <a:ea typeface="+mj-ea"/>
                <a:cs typeface="+mj-cs"/>
              </a:rPr>
              <a:t>，</a:t>
            </a:r>
            <a:r>
              <a:rPr lang="en-US" altLang="zh-CN" sz="4000" kern="1200">
                <a:solidFill>
                  <a:schemeClr val="tx1"/>
                </a:solidFill>
                <a:latin typeface="+mj-lt"/>
                <a:ea typeface="+mj-ea"/>
                <a:cs typeface="+mj-cs"/>
              </a:rPr>
              <a:t>1896-1971</a:t>
            </a:r>
            <a:r>
              <a:rPr lang="zh-CN" altLang="en-US" sz="4000" kern="1200">
                <a:solidFill>
                  <a:schemeClr val="tx1"/>
                </a:solidFill>
                <a:latin typeface="+mj-lt"/>
                <a:ea typeface="+mj-ea"/>
                <a:cs typeface="+mj-cs"/>
              </a:rPr>
              <a:t>）</a:t>
            </a:r>
          </a:p>
        </p:txBody>
      </p:sp>
      <p:sp>
        <p:nvSpPr>
          <p:cNvPr id="5" name="内容占位符 2">
            <a:extLst>
              <a:ext uri="{FF2B5EF4-FFF2-40B4-BE49-F238E27FC236}">
                <a16:creationId xmlns:a16="http://schemas.microsoft.com/office/drawing/2014/main" id="{47407D4B-5A5B-4CCD-9B7A-712115512018}"/>
              </a:ext>
            </a:extLst>
          </p:cNvPr>
          <p:cNvSpPr txBox="1">
            <a:spLocks/>
          </p:cNvSpPr>
          <p:nvPr/>
        </p:nvSpPr>
        <p:spPr>
          <a:xfrm>
            <a:off x="841248" y="2898648"/>
            <a:ext cx="4892040" cy="320954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a:t>英国精神分析学家</a:t>
            </a:r>
            <a:endParaRPr lang="en-US" altLang="zh-CN" sz="2000"/>
          </a:p>
          <a:p>
            <a:endParaRPr lang="en-US" altLang="zh-CN" sz="2000"/>
          </a:p>
          <a:p>
            <a:r>
              <a:rPr lang="zh-CN" altLang="en-US" sz="2000"/>
              <a:t>进一步发展了客体关系理论</a:t>
            </a:r>
          </a:p>
        </p:txBody>
      </p:sp>
      <p:cxnSp>
        <p:nvCxnSpPr>
          <p:cNvPr id="12" name="Straight Connector 11">
            <a:extLst>
              <a:ext uri="{FF2B5EF4-FFF2-40B4-BE49-F238E27FC236}">
                <a16:creationId xmlns:a16="http://schemas.microsoft.com/office/drawing/2014/main" id="{749A7284-D010-4ACB-A08A-FC3C3689B5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内容占位符 3">
            <a:extLst>
              <a:ext uri="{FF2B5EF4-FFF2-40B4-BE49-F238E27FC236}">
                <a16:creationId xmlns:a16="http://schemas.microsoft.com/office/drawing/2014/main" id="{FF894763-43F3-4BCF-BF6B-737ED52C7A42}"/>
              </a:ext>
            </a:extLst>
          </p:cNvPr>
          <p:cNvPicPr>
            <a:picLocks noGrp="1" noChangeAspect="1"/>
          </p:cNvPicPr>
          <p:nvPr>
            <p:ph idx="1"/>
          </p:nvPr>
        </p:nvPicPr>
        <p:blipFill>
          <a:blip r:embed="rId2"/>
          <a:stretch>
            <a:fillRect/>
          </a:stretch>
        </p:blipFill>
        <p:spPr>
          <a:xfrm>
            <a:off x="6839424" y="576072"/>
            <a:ext cx="4843220" cy="5715000"/>
          </a:xfrm>
          <a:prstGeom prst="rect">
            <a:avLst/>
          </a:prstGeom>
        </p:spPr>
      </p:pic>
    </p:spTree>
    <p:extLst>
      <p:ext uri="{BB962C8B-B14F-4D97-AF65-F5344CB8AC3E}">
        <p14:creationId xmlns:p14="http://schemas.microsoft.com/office/powerpoint/2010/main" val="2615662484"/>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49D3F84-86DA-4A1C-8981-FCB7AF9F4C65}"/>
              </a:ext>
            </a:extLst>
          </p:cNvPr>
          <p:cNvSpPr>
            <a:spLocks noGrp="1"/>
          </p:cNvSpPr>
          <p:nvPr>
            <p:ph type="title"/>
          </p:nvPr>
        </p:nvSpPr>
        <p:spPr>
          <a:xfrm>
            <a:off x="841248" y="932961"/>
            <a:ext cx="4887685" cy="1777419"/>
          </a:xfrm>
        </p:spPr>
        <p:txBody>
          <a:bodyPr anchor="b">
            <a:normAutofit/>
          </a:bodyPr>
          <a:lstStyle/>
          <a:p>
            <a:r>
              <a:rPr lang="zh-CN" altLang="en-US" sz="4000"/>
              <a:t>过渡客体</a:t>
            </a:r>
          </a:p>
        </p:txBody>
      </p:sp>
      <p:sp>
        <p:nvSpPr>
          <p:cNvPr id="3" name="内容占位符 2">
            <a:extLst>
              <a:ext uri="{FF2B5EF4-FFF2-40B4-BE49-F238E27FC236}">
                <a16:creationId xmlns:a16="http://schemas.microsoft.com/office/drawing/2014/main" id="{70CA9A41-A7D0-4995-BD67-2DAC7EB3E7C3}"/>
              </a:ext>
            </a:extLst>
          </p:cNvPr>
          <p:cNvSpPr>
            <a:spLocks noGrp="1"/>
          </p:cNvSpPr>
          <p:nvPr>
            <p:ph idx="1"/>
          </p:nvPr>
        </p:nvSpPr>
        <p:spPr>
          <a:xfrm>
            <a:off x="841248" y="2894530"/>
            <a:ext cx="4887685" cy="3209544"/>
          </a:xfrm>
        </p:spPr>
        <p:txBody>
          <a:bodyPr anchor="t">
            <a:normAutofit/>
          </a:bodyPr>
          <a:lstStyle/>
          <a:p>
            <a:r>
              <a:rPr lang="zh-CN" altLang="en-US" sz="2000"/>
              <a:t>温尼科特认为，儿童可能会形成过渡客体的概念，如某个毛绒动物玩具，当家长无法陪伴时，可以从中获得陪伴和慰藉</a:t>
            </a:r>
            <a:endParaRPr lang="en-US" altLang="zh-CN" sz="2000"/>
          </a:p>
          <a:p>
            <a:endParaRPr lang="en-US" altLang="zh-CN" sz="2000"/>
          </a:p>
          <a:p>
            <a:r>
              <a:rPr lang="zh-CN" altLang="en-US" sz="2000"/>
              <a:t>随着儿童逐渐适应，过渡客体的特殊意义也逐渐消失</a:t>
            </a:r>
          </a:p>
        </p:txBody>
      </p:sp>
      <p:cxnSp>
        <p:nvCxnSpPr>
          <p:cNvPr id="11" name="Straight Connector 10">
            <a:extLst>
              <a:ext uri="{FF2B5EF4-FFF2-40B4-BE49-F238E27FC236}">
                <a16:creationId xmlns:a16="http://schemas.microsoft.com/office/drawing/2014/main" id="{CF8F36E2-BBE5-43FE-822F-AD8CAE08C0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003B0876-16D3-4AF1-84C9-AC87B1591391}"/>
              </a:ext>
            </a:extLst>
          </p:cNvPr>
          <p:cNvPicPr>
            <a:picLocks noChangeAspect="1"/>
          </p:cNvPicPr>
          <p:nvPr/>
        </p:nvPicPr>
        <p:blipFill rotWithShape="1">
          <a:blip r:embed="rId2"/>
          <a:srcRect t="2535" r="-1" b="13645"/>
          <a:stretch/>
        </p:blipFill>
        <p:spPr>
          <a:xfrm>
            <a:off x="6749145" y="573678"/>
            <a:ext cx="5103206" cy="5710645"/>
          </a:xfrm>
          <a:prstGeom prst="rect">
            <a:avLst/>
          </a:prstGeom>
        </p:spPr>
      </p:pic>
    </p:spTree>
    <p:extLst>
      <p:ext uri="{BB962C8B-B14F-4D97-AF65-F5344CB8AC3E}">
        <p14:creationId xmlns:p14="http://schemas.microsoft.com/office/powerpoint/2010/main" val="1249436365"/>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6457EAC-DA03-43EB-996B-CB0E12B2D61C}"/>
              </a:ext>
            </a:extLst>
          </p:cNvPr>
          <p:cNvSpPr>
            <a:spLocks noGrp="1"/>
          </p:cNvSpPr>
          <p:nvPr>
            <p:ph type="title"/>
          </p:nvPr>
        </p:nvSpPr>
        <p:spPr>
          <a:xfrm>
            <a:off x="594360" y="637125"/>
            <a:ext cx="3802276" cy="5256371"/>
          </a:xfrm>
        </p:spPr>
        <p:txBody>
          <a:bodyPr>
            <a:normAutofit/>
          </a:bodyPr>
          <a:lstStyle/>
          <a:p>
            <a:r>
              <a:rPr lang="zh-CN" altLang="en-US" sz="4800">
                <a:solidFill>
                  <a:schemeClr val="bg1"/>
                </a:solidFill>
              </a:rPr>
              <a:t>虚假自我</a:t>
            </a:r>
          </a:p>
        </p:txBody>
      </p:sp>
      <p:graphicFrame>
        <p:nvGraphicFramePr>
          <p:cNvPr id="5" name="内容占位符 2">
            <a:extLst>
              <a:ext uri="{FF2B5EF4-FFF2-40B4-BE49-F238E27FC236}">
                <a16:creationId xmlns:a16="http://schemas.microsoft.com/office/drawing/2014/main" id="{5296FB57-8234-4081-AF28-E906889DCEE3}"/>
              </a:ext>
            </a:extLst>
          </p:cNvPr>
          <p:cNvGraphicFramePr>
            <a:graphicFrameLocks noGrp="1"/>
          </p:cNvGraphicFramePr>
          <p:nvPr>
            <p:ph idx="1"/>
            <p:extLst>
              <p:ext uri="{D42A27DB-BD31-4B8C-83A1-F6EECF244321}">
                <p14:modId xmlns:p14="http://schemas.microsoft.com/office/powerpoint/2010/main" val="2417608778"/>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5319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查看源图像">
            <a:extLst>
              <a:ext uri="{FF2B5EF4-FFF2-40B4-BE49-F238E27FC236}">
                <a16:creationId xmlns:a16="http://schemas.microsoft.com/office/drawing/2014/main" id="{34D6BAFF-65AB-4A06-AB72-71F9C48BC33C}"/>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3308" b="12106"/>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3346F917-4BD0-4D3D-B3E0-E8F242C7CBB9}"/>
              </a:ext>
            </a:extLst>
          </p:cNvPr>
          <p:cNvSpPr>
            <a:spLocks noGrp="1"/>
          </p:cNvSpPr>
          <p:nvPr>
            <p:ph type="title"/>
          </p:nvPr>
        </p:nvSpPr>
        <p:spPr>
          <a:xfrm>
            <a:off x="841249" y="941832"/>
            <a:ext cx="10506456" cy="2057400"/>
          </a:xfrm>
        </p:spPr>
        <p:txBody>
          <a:bodyPr anchor="b">
            <a:normAutofit/>
          </a:bodyPr>
          <a:lstStyle/>
          <a:p>
            <a:r>
              <a:rPr lang="zh-CN" altLang="en-US" sz="5000" dirty="0"/>
              <a:t>治疗联盟</a:t>
            </a:r>
          </a:p>
        </p:txBody>
      </p:sp>
      <p:sp>
        <p:nvSpPr>
          <p:cNvPr id="3" name="内容占位符 2">
            <a:extLst>
              <a:ext uri="{FF2B5EF4-FFF2-40B4-BE49-F238E27FC236}">
                <a16:creationId xmlns:a16="http://schemas.microsoft.com/office/drawing/2014/main" id="{99DCDF0A-52A1-46C1-9068-D33ED36A3B64}"/>
              </a:ext>
            </a:extLst>
          </p:cNvPr>
          <p:cNvSpPr>
            <a:spLocks noGrp="1"/>
          </p:cNvSpPr>
          <p:nvPr>
            <p:ph idx="1"/>
          </p:nvPr>
        </p:nvSpPr>
        <p:spPr>
          <a:xfrm>
            <a:off x="841248" y="3502152"/>
            <a:ext cx="10506456" cy="2670048"/>
          </a:xfrm>
        </p:spPr>
        <p:txBody>
          <a:bodyPr>
            <a:normAutofit fontScale="92500" lnSpcReduction="10000"/>
          </a:bodyPr>
          <a:lstStyle/>
          <a:p>
            <a:r>
              <a:rPr lang="zh-CN" altLang="en-US" sz="3200" dirty="0"/>
              <a:t>病人把冲突带到意识的表层，短期内会感到焦虑不安，甚至可能会有逃避倾向</a:t>
            </a:r>
            <a:endParaRPr lang="en-US" altLang="zh-CN" sz="3200" dirty="0"/>
          </a:p>
          <a:p>
            <a:endParaRPr lang="en-US" altLang="zh-CN" sz="3200" dirty="0"/>
          </a:p>
          <a:p>
            <a:r>
              <a:rPr lang="zh-CN" altLang="en-US" sz="3200" dirty="0"/>
              <a:t>弗洛伊德认为，为了安慰、指导、支持病人度过艰难的治疗过程，治疗师和病人之间必须有情感上的联结，称为治疗同盟（</a:t>
            </a:r>
            <a:r>
              <a:rPr lang="en-US" altLang="zh-CN" sz="3200" dirty="0"/>
              <a:t>therapeutic alliance</a:t>
            </a:r>
            <a:r>
              <a:rPr lang="zh-CN" altLang="en-US" sz="3200" dirty="0"/>
              <a:t>），以移情的方式提供心理能量</a:t>
            </a:r>
          </a:p>
        </p:txBody>
      </p:sp>
    </p:spTree>
    <p:extLst>
      <p:ext uri="{BB962C8B-B14F-4D97-AF65-F5344CB8AC3E}">
        <p14:creationId xmlns:p14="http://schemas.microsoft.com/office/powerpoint/2010/main" val="30388033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71261" y="500062"/>
            <a:ext cx="10515600" cy="1325563"/>
          </a:xfrm>
        </p:spPr>
        <p:txBody>
          <a:bodyPr/>
          <a:lstStyle/>
          <a:p>
            <a:r>
              <a:rPr lang="en-US" altLang="zh-CN" dirty="0"/>
              <a:t>John Bowlby               Mary Ainsworth</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642788" y="1690688"/>
            <a:ext cx="3665551" cy="4623593"/>
          </a:xfrm>
          <a:prstGeom prst="rect">
            <a:avLst/>
          </a:prstGeom>
        </p:spPr>
      </p:pic>
      <p:pic>
        <p:nvPicPr>
          <p:cNvPr id="5" name="图片 4"/>
          <p:cNvPicPr>
            <a:picLocks noChangeAspect="1"/>
          </p:cNvPicPr>
          <p:nvPr/>
        </p:nvPicPr>
        <p:blipFill>
          <a:blip r:embed="rId3"/>
          <a:stretch>
            <a:fillRect/>
          </a:stretch>
        </p:blipFill>
        <p:spPr>
          <a:xfrm>
            <a:off x="7140251" y="1960562"/>
            <a:ext cx="3739242" cy="3570976"/>
          </a:xfrm>
          <a:prstGeom prst="rect">
            <a:avLst/>
          </a:prstGeom>
        </p:spPr>
      </p:pic>
    </p:spTree>
    <p:extLst>
      <p:ext uri="{BB962C8B-B14F-4D97-AF65-F5344CB8AC3E}">
        <p14:creationId xmlns:p14="http://schemas.microsoft.com/office/powerpoint/2010/main" val="29984291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2B39286B-772E-4B31-95F0-33484AFAA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841249" y="365760"/>
            <a:ext cx="5930092" cy="2057400"/>
          </a:xfrm>
        </p:spPr>
        <p:txBody>
          <a:bodyPr anchor="b">
            <a:normAutofit/>
          </a:bodyPr>
          <a:lstStyle/>
          <a:p>
            <a:r>
              <a:rPr lang="zh-CN" altLang="en-US" sz="4200"/>
              <a:t>依恋理论（</a:t>
            </a:r>
            <a:r>
              <a:rPr lang="en-US" altLang="zh-CN" sz="4200"/>
              <a:t>Attachment Theory</a:t>
            </a:r>
            <a:r>
              <a:rPr lang="zh-CN" altLang="en-US" sz="4200"/>
              <a:t>）</a:t>
            </a:r>
          </a:p>
        </p:txBody>
      </p:sp>
      <p:sp>
        <p:nvSpPr>
          <p:cNvPr id="3" name="内容占位符 2"/>
          <p:cNvSpPr>
            <a:spLocks noGrp="1"/>
          </p:cNvSpPr>
          <p:nvPr>
            <p:ph idx="1"/>
          </p:nvPr>
        </p:nvSpPr>
        <p:spPr>
          <a:xfrm>
            <a:off x="841249" y="2688336"/>
            <a:ext cx="5930092" cy="3474720"/>
          </a:xfrm>
        </p:spPr>
        <p:txBody>
          <a:bodyPr anchor="t">
            <a:normAutofit/>
          </a:bodyPr>
          <a:lstStyle/>
          <a:p>
            <a:r>
              <a:rPr lang="zh-CN" altLang="en-US" sz="2100"/>
              <a:t>依恋（</a:t>
            </a:r>
            <a:r>
              <a:rPr lang="en-US" altLang="zh-CN" sz="2100"/>
              <a:t>attachment</a:t>
            </a:r>
            <a:r>
              <a:rPr lang="zh-CN" altLang="en-US" sz="2100"/>
              <a:t>）：婴儿与抚育者建立的深入而持久的情感联系</a:t>
            </a:r>
            <a:endParaRPr lang="en-US" altLang="zh-CN" sz="2100"/>
          </a:p>
          <a:p>
            <a:pPr lvl="1"/>
            <a:r>
              <a:rPr lang="en-US" altLang="zh-CN" sz="2100"/>
              <a:t>Bowlby</a:t>
            </a:r>
            <a:r>
              <a:rPr lang="zh-CN" altLang="en-US" sz="2100"/>
              <a:t>认为这是一种进化而来的适应性策略</a:t>
            </a:r>
            <a:endParaRPr lang="en-US" altLang="zh-CN" sz="2100"/>
          </a:p>
          <a:p>
            <a:pPr lvl="1"/>
            <a:endParaRPr lang="en-US" altLang="zh-CN" sz="2100"/>
          </a:p>
          <a:p>
            <a:r>
              <a:rPr lang="zh-CN" altLang="en-US" sz="2100"/>
              <a:t>婴儿需要与至少一位主要抚育者（</a:t>
            </a:r>
            <a:r>
              <a:rPr lang="en-US" altLang="zh-CN" sz="2100"/>
              <a:t>primary caregiver</a:t>
            </a:r>
            <a:r>
              <a:rPr lang="zh-CN" altLang="en-US" sz="2100"/>
              <a:t>）建立安全的依恋关系，才能顺利完成社会和情绪发展</a:t>
            </a:r>
            <a:endParaRPr lang="en-US" altLang="zh-CN" sz="2100"/>
          </a:p>
        </p:txBody>
      </p:sp>
      <p:cxnSp>
        <p:nvCxnSpPr>
          <p:cNvPr id="15" name="Straight Connector 11">
            <a:extLst>
              <a:ext uri="{FF2B5EF4-FFF2-40B4-BE49-F238E27FC236}">
                <a16:creationId xmlns:a16="http://schemas.microsoft.com/office/drawing/2014/main" id="{A09C8DBD-F121-4020-B35E-15E2E49719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5650"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2"/>
          <a:stretch>
            <a:fillRect/>
          </a:stretch>
        </p:blipFill>
        <p:spPr>
          <a:xfrm>
            <a:off x="9030387" y="557784"/>
            <a:ext cx="1614901" cy="2688336"/>
          </a:xfrm>
          <a:prstGeom prst="rect">
            <a:avLst/>
          </a:prstGeom>
        </p:spPr>
      </p:pic>
      <p:pic>
        <p:nvPicPr>
          <p:cNvPr id="4" name="图片 3"/>
          <p:cNvPicPr>
            <a:picLocks noChangeAspect="1"/>
          </p:cNvPicPr>
          <p:nvPr/>
        </p:nvPicPr>
        <p:blipFill>
          <a:blip r:embed="rId3"/>
          <a:stretch>
            <a:fillRect/>
          </a:stretch>
        </p:blipFill>
        <p:spPr>
          <a:xfrm>
            <a:off x="8172030" y="3529584"/>
            <a:ext cx="3331616" cy="2688336"/>
          </a:xfrm>
          <a:prstGeom prst="rect">
            <a:avLst/>
          </a:prstGeom>
        </p:spPr>
      </p:pic>
    </p:spTree>
    <p:extLst>
      <p:ext uri="{BB962C8B-B14F-4D97-AF65-F5344CB8AC3E}">
        <p14:creationId xmlns:p14="http://schemas.microsoft.com/office/powerpoint/2010/main" val="3427960638"/>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陌生人情境（</a:t>
            </a:r>
            <a:r>
              <a:rPr lang="en-US" altLang="zh-CN" dirty="0"/>
              <a:t>Strange Situation</a:t>
            </a:r>
            <a:r>
              <a:rPr lang="zh-CN" altLang="en-US" dirty="0"/>
              <a:t>）测验</a:t>
            </a: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6096000" y="1954093"/>
            <a:ext cx="5748545" cy="3826889"/>
          </a:xfrm>
          <a:prstGeom prst="rect">
            <a:avLst/>
          </a:prstGeom>
        </p:spPr>
      </p:pic>
      <p:pic>
        <p:nvPicPr>
          <p:cNvPr id="5" name="图片 4"/>
          <p:cNvPicPr>
            <a:picLocks noChangeAspect="1"/>
          </p:cNvPicPr>
          <p:nvPr/>
        </p:nvPicPr>
        <p:blipFill>
          <a:blip r:embed="rId3"/>
          <a:stretch>
            <a:fillRect/>
          </a:stretch>
        </p:blipFill>
        <p:spPr>
          <a:xfrm>
            <a:off x="198844" y="2542964"/>
            <a:ext cx="5513323" cy="2947599"/>
          </a:xfrm>
          <a:prstGeom prst="rect">
            <a:avLst/>
          </a:prstGeom>
        </p:spPr>
      </p:pic>
    </p:spTree>
    <p:extLst>
      <p:ext uri="{BB962C8B-B14F-4D97-AF65-F5344CB8AC3E}">
        <p14:creationId xmlns:p14="http://schemas.microsoft.com/office/powerpoint/2010/main" val="15697595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594360" y="637125"/>
            <a:ext cx="3802276" cy="5256371"/>
          </a:xfrm>
        </p:spPr>
        <p:txBody>
          <a:bodyPr>
            <a:normAutofit/>
          </a:bodyPr>
          <a:lstStyle/>
          <a:p>
            <a:r>
              <a:rPr lang="zh-CN" altLang="en-US" sz="4800">
                <a:solidFill>
                  <a:schemeClr val="bg1"/>
                </a:solidFill>
              </a:rPr>
              <a:t>依恋风格（</a:t>
            </a:r>
            <a:r>
              <a:rPr lang="en-US" altLang="zh-CN" sz="4800">
                <a:solidFill>
                  <a:schemeClr val="bg1"/>
                </a:solidFill>
              </a:rPr>
              <a:t>Attachment Styles</a:t>
            </a:r>
            <a:r>
              <a:rPr lang="zh-CN" altLang="en-US" sz="4800">
                <a:solidFill>
                  <a:schemeClr val="bg1"/>
                </a:solidFill>
              </a:rPr>
              <a:t>）</a:t>
            </a:r>
          </a:p>
        </p:txBody>
      </p:sp>
      <p:graphicFrame>
        <p:nvGraphicFramePr>
          <p:cNvPr id="5" name="内容占位符 2">
            <a:extLst>
              <a:ext uri="{FF2B5EF4-FFF2-40B4-BE49-F238E27FC236}">
                <a16:creationId xmlns:a16="http://schemas.microsoft.com/office/drawing/2014/main" id="{190F8CDB-314D-4743-B2EE-A0DD457A19BF}"/>
              </a:ext>
            </a:extLst>
          </p:cNvPr>
          <p:cNvGraphicFramePr>
            <a:graphicFrameLocks noGrp="1"/>
          </p:cNvGraphicFramePr>
          <p:nvPr>
            <p:ph idx="1"/>
            <p:extLst>
              <p:ext uri="{D42A27DB-BD31-4B8C-83A1-F6EECF244321}">
                <p14:modId xmlns:p14="http://schemas.microsoft.com/office/powerpoint/2010/main" val="3497062545"/>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3930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838200" y="631825"/>
            <a:ext cx="10515600" cy="1325563"/>
          </a:xfrm>
        </p:spPr>
        <p:txBody>
          <a:bodyPr>
            <a:normAutofit/>
          </a:bodyPr>
          <a:lstStyle/>
          <a:p>
            <a:pPr algn="ctr"/>
            <a:r>
              <a:rPr lang="zh-CN" altLang="en-US"/>
              <a:t>工作模型（</a:t>
            </a:r>
            <a:r>
              <a:rPr lang="en-US" altLang="zh-CN"/>
              <a:t>working models</a:t>
            </a:r>
            <a:r>
              <a:rPr lang="zh-CN" altLang="en-US"/>
              <a:t>）与成人依恋</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内容占位符 2"/>
          <p:cNvSpPr>
            <a:spLocks noGrp="1"/>
          </p:cNvSpPr>
          <p:nvPr>
            <p:ph idx="1"/>
          </p:nvPr>
        </p:nvSpPr>
        <p:spPr>
          <a:xfrm>
            <a:off x="838200" y="2269173"/>
            <a:ext cx="10515600" cy="3659988"/>
          </a:xfrm>
        </p:spPr>
        <p:txBody>
          <a:bodyPr>
            <a:normAutofit/>
          </a:bodyPr>
          <a:lstStyle/>
          <a:p>
            <a:r>
              <a:rPr lang="zh-CN" altLang="en-US" sz="2000"/>
              <a:t>基于婴儿期与主要抚育者的依恋关系，人们会形成稳定的内部工作模型（</a:t>
            </a:r>
            <a:r>
              <a:rPr lang="en-US" altLang="zh-CN" sz="2000"/>
              <a:t>internal working models</a:t>
            </a:r>
            <a:r>
              <a:rPr lang="zh-CN" altLang="en-US" sz="2000"/>
              <a:t>）</a:t>
            </a:r>
            <a:endParaRPr lang="en-US" altLang="zh-CN" sz="2000"/>
          </a:p>
          <a:p>
            <a:endParaRPr lang="en-US" altLang="zh-CN" sz="2000"/>
          </a:p>
          <a:p>
            <a:r>
              <a:rPr lang="zh-CN" altLang="en-US" sz="2000"/>
              <a:t>工作模型会影响到成年后的亲密关系及其它人际关系</a:t>
            </a:r>
            <a:endParaRPr lang="en-US" altLang="zh-CN" sz="2000"/>
          </a:p>
          <a:p>
            <a:endParaRPr lang="en-US" altLang="zh-CN" sz="2000"/>
          </a:p>
          <a:p>
            <a:r>
              <a:rPr lang="en-US" altLang="zh-CN" sz="2000"/>
              <a:t>1980s</a:t>
            </a:r>
            <a:r>
              <a:rPr lang="zh-CN" altLang="en-US" sz="2000"/>
              <a:t>，</a:t>
            </a:r>
            <a:r>
              <a:rPr lang="en-US" altLang="zh-CN" sz="2000"/>
              <a:t>Hazan</a:t>
            </a:r>
            <a:r>
              <a:rPr lang="zh-CN" altLang="en-US" sz="2000"/>
              <a:t>和</a:t>
            </a:r>
            <a:r>
              <a:rPr lang="en-US" altLang="zh-CN" sz="2000"/>
              <a:t>Shaver</a:t>
            </a:r>
            <a:r>
              <a:rPr lang="zh-CN" altLang="en-US" sz="2000"/>
              <a:t>等人针对成人依恋开展了一系列研究，发现有四种主要的依恋风格</a:t>
            </a:r>
            <a:endParaRPr lang="en-US" altLang="zh-CN" sz="2000"/>
          </a:p>
          <a:p>
            <a:pPr lvl="1"/>
            <a:r>
              <a:rPr lang="zh-CN" altLang="en-US" sz="2000"/>
              <a:t>安全型（</a:t>
            </a:r>
            <a:r>
              <a:rPr lang="en-US" altLang="zh-CN" sz="2000"/>
              <a:t>secure</a:t>
            </a:r>
            <a:r>
              <a:rPr lang="zh-CN" altLang="en-US" sz="2000"/>
              <a:t>）</a:t>
            </a:r>
            <a:endParaRPr lang="en-US" altLang="zh-CN" sz="2000"/>
          </a:p>
          <a:p>
            <a:pPr lvl="1"/>
            <a:r>
              <a:rPr lang="zh-CN" altLang="en-US" sz="2000"/>
              <a:t>矛盾型（</a:t>
            </a:r>
            <a:r>
              <a:rPr lang="en-US" altLang="zh-CN" sz="2000"/>
              <a:t>anxious-preoccupied</a:t>
            </a:r>
            <a:r>
              <a:rPr lang="zh-CN" altLang="en-US" sz="2000"/>
              <a:t>）</a:t>
            </a:r>
            <a:endParaRPr lang="en-US" altLang="zh-CN" sz="2000"/>
          </a:p>
          <a:p>
            <a:pPr lvl="1"/>
            <a:r>
              <a:rPr lang="zh-CN" altLang="en-US" sz="2000"/>
              <a:t>回避型（</a:t>
            </a:r>
            <a:r>
              <a:rPr lang="en-US" altLang="zh-CN" sz="2000"/>
              <a:t>dismissive-avoidant </a:t>
            </a:r>
            <a:r>
              <a:rPr lang="zh-CN" altLang="en-US" sz="2000"/>
              <a:t>）</a:t>
            </a:r>
            <a:endParaRPr lang="en-US" altLang="zh-CN" sz="2000"/>
          </a:p>
          <a:p>
            <a:pPr lvl="1"/>
            <a:r>
              <a:rPr lang="zh-CN" altLang="en-US" sz="2000"/>
              <a:t>恐惧型（</a:t>
            </a:r>
            <a:r>
              <a:rPr lang="en-US" altLang="zh-CN" sz="2000"/>
              <a:t>fearful-avoidant</a:t>
            </a:r>
            <a:r>
              <a:rPr lang="zh-CN" altLang="en-US" sz="2000"/>
              <a:t>）</a:t>
            </a:r>
          </a:p>
        </p:txBody>
      </p:sp>
    </p:spTree>
    <p:extLst>
      <p:ext uri="{BB962C8B-B14F-4D97-AF65-F5344CB8AC3E}">
        <p14:creationId xmlns:p14="http://schemas.microsoft.com/office/powerpoint/2010/main" val="1556352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B7B73B8-317A-46D4-A21D-9FDBB0DB6B67}"/>
              </a:ext>
            </a:extLst>
          </p:cNvPr>
          <p:cNvSpPr txBox="1"/>
          <p:nvPr>
            <p:custDataLst>
              <p:tags r:id="rId2"/>
            </p:custDataLst>
          </p:nvPr>
        </p:nvSpPr>
        <p:spPr>
          <a:xfrm>
            <a:off x="1219200" y="428625"/>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下面是四段关于人际关系的描述，请仔细阅读它们，并选出最符合你的一段描述</a:t>
            </a:r>
          </a:p>
        </p:txBody>
      </p:sp>
      <p:sp>
        <p:nvSpPr>
          <p:cNvPr id="7" name="文本框 6">
            <a:extLst>
              <a:ext uri="{FF2B5EF4-FFF2-40B4-BE49-F238E27FC236}">
                <a16:creationId xmlns:a16="http://schemas.microsoft.com/office/drawing/2014/main" id="{E5EF0EC6-BB34-48EF-8B2F-0B5AAA6490D3}"/>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我很容易在情感上与他人亲近。无论是让他们依赖我，还是让我依赖他们，我都感到自在。我不担心孤独，或者不被别人接纳。</a:t>
            </a:r>
          </a:p>
        </p:txBody>
      </p:sp>
      <p:sp>
        <p:nvSpPr>
          <p:cNvPr id="8" name="文本框 7">
            <a:extLst>
              <a:ext uri="{FF2B5EF4-FFF2-40B4-BE49-F238E27FC236}">
                <a16:creationId xmlns:a16="http://schemas.microsoft.com/office/drawing/2014/main" id="{E455F7A2-8E8E-40A3-A08D-CED21CFA101B}"/>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我希望在情感上与其他人完全亲密，但我经常发现其他人不愿意像我想的那样亲近。  没有亲密的关系，我会感到很不舒服，但有时我会担心，别人没有像我重视他们那样重视我。</a:t>
            </a:r>
          </a:p>
        </p:txBody>
      </p:sp>
      <p:sp>
        <p:nvSpPr>
          <p:cNvPr id="9" name="文本框 8">
            <a:extLst>
              <a:ext uri="{FF2B5EF4-FFF2-40B4-BE49-F238E27FC236}">
                <a16:creationId xmlns:a16="http://schemas.microsoft.com/office/drawing/2014/main" id="{21EBE362-5DCC-46AF-9FAF-0BC5D831976C}"/>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即使没有亲密的情感关系我也无所谓。 对我来说，独立和自给自足的感觉是非常重要的。我不喜欢依赖他人，也不喜欢让别人依赖我。</a:t>
            </a:r>
          </a:p>
        </p:txBody>
      </p:sp>
      <p:sp>
        <p:nvSpPr>
          <p:cNvPr id="10" name="文本框 9">
            <a:extLst>
              <a:ext uri="{FF2B5EF4-FFF2-40B4-BE49-F238E27FC236}">
                <a16:creationId xmlns:a16="http://schemas.microsoft.com/office/drawing/2014/main" id="{AD4FB8A3-D061-43BE-AE7F-BAB5670BF2A2}"/>
              </a:ext>
            </a:extLst>
          </p:cNvPr>
          <p:cNvSpPr txBox="1"/>
          <p:nvPr>
            <p:custDataLst>
              <p:tags r:id="rId6"/>
            </p:custDataLst>
          </p:nvPr>
        </p:nvSpPr>
        <p:spPr>
          <a:xfrm>
            <a:off x="2438400" y="5538855"/>
            <a:ext cx="8534400" cy="642938"/>
          </a:xfrm>
          <a:prstGeom prst="rect">
            <a:avLst/>
          </a:prstGeom>
          <a:noFill/>
        </p:spPr>
        <p:txBody>
          <a:bodyPr vert="horz" rtlCol="0" anchor="ctr" anchorCtr="0">
            <a:noAutofit/>
          </a:bodyPr>
          <a:lstStyle/>
          <a:p>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我很难与别人亲近。 我想要情感上亲密的关系，但我发现很难完全信任他人，或者依赖他们。 我担心如果自己与别人太亲近，就会受到伤害。</a:t>
            </a:r>
          </a:p>
          <a:p>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3D56E2F0-8F05-4A0D-BADF-610859B3F4C0}"/>
              </a:ext>
            </a:extLst>
          </p:cNvPr>
          <p:cNvSpPr>
            <a:spLocks noChangeAspect="1"/>
          </p:cNvSpPr>
          <p:nvPr>
            <p:custDataLst>
              <p:tags r:id="rId7"/>
            </p:custDataLst>
          </p:nvPr>
        </p:nvSpPr>
        <p:spPr>
          <a:xfrm>
            <a:off x="1571625" y="2850356"/>
            <a:ext cx="514350" cy="514350"/>
          </a:xfrm>
          <a:prstGeom prst="ellipse">
            <a:avLst/>
          </a:prstGeom>
          <a:solidFill>
            <a:srgbClr val="8080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23532C2E-5EB0-4C2F-A25C-10D724FE75AF}"/>
              </a:ext>
            </a:extLst>
          </p:cNvPr>
          <p:cNvSpPr>
            <a:spLocks noChangeAspect="1"/>
          </p:cNvSpPr>
          <p:nvPr>
            <p:custDataLst>
              <p:tags r:id="rId8"/>
            </p:custDataLst>
          </p:nvPr>
        </p:nvSpPr>
        <p:spPr>
          <a:xfrm>
            <a:off x="1571625" y="3707606"/>
            <a:ext cx="514350" cy="514350"/>
          </a:xfrm>
          <a:prstGeom prst="ellipse">
            <a:avLst/>
          </a:prstGeom>
          <a:solidFill>
            <a:srgbClr val="8080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E4D18455-B2F4-4A2B-B3C0-63E4E9554AC7}"/>
              </a:ext>
            </a:extLst>
          </p:cNvPr>
          <p:cNvSpPr>
            <a:spLocks noChangeAspect="1"/>
          </p:cNvSpPr>
          <p:nvPr>
            <p:custDataLst>
              <p:tags r:id="rId9"/>
            </p:custDataLst>
          </p:nvPr>
        </p:nvSpPr>
        <p:spPr>
          <a:xfrm>
            <a:off x="1571625" y="4564856"/>
            <a:ext cx="514350" cy="514350"/>
          </a:xfrm>
          <a:prstGeom prst="ellipse">
            <a:avLst/>
          </a:prstGeom>
          <a:solidFill>
            <a:srgbClr val="8080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D7C6BD0A-4D74-4419-B904-5FFF90BC5FEC}"/>
              </a:ext>
            </a:extLst>
          </p:cNvPr>
          <p:cNvSpPr>
            <a:spLocks noChangeAspect="1"/>
          </p:cNvSpPr>
          <p:nvPr>
            <p:custDataLst>
              <p:tags r:id="rId10"/>
            </p:custDataLst>
          </p:nvPr>
        </p:nvSpPr>
        <p:spPr>
          <a:xfrm>
            <a:off x="1571625" y="5422106"/>
            <a:ext cx="514350" cy="514350"/>
          </a:xfrm>
          <a:prstGeom prst="ellipse">
            <a:avLst/>
          </a:prstGeom>
          <a:solidFill>
            <a:srgbClr val="8080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5F354273-9DB6-4524-931F-47EC44EE7695}"/>
              </a:ext>
            </a:extLst>
          </p:cNvPr>
          <p:cNvSpPr/>
          <p:nvPr>
            <p:custDataLst>
              <p:tags r:id="rId11"/>
            </p:custDataLst>
          </p:nvPr>
        </p:nvSpPr>
        <p:spPr>
          <a:xfrm>
            <a:off x="8915400" y="6215063"/>
            <a:ext cx="1543050" cy="41148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a:extLst>
              <a:ext uri="{FF2B5EF4-FFF2-40B4-BE49-F238E27FC236}">
                <a16:creationId xmlns:a16="http://schemas.microsoft.com/office/drawing/2014/main" id="{60593CE0-8C94-4FA5-8B82-16059ECA4BB9}"/>
              </a:ext>
            </a:extLst>
          </p:cNvPr>
          <p:cNvGrpSpPr/>
          <p:nvPr>
            <p:custDataLst>
              <p:tags r:id="rId12"/>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BDAE669F-AFBD-4C40-A211-6C727723E230}"/>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964578DF-C35D-4964-9B2E-062C15E5638B}"/>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64A512E3-3C98-47BE-8E6C-52ADD93FB140}"/>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匿名</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4940CFB3-2850-4A53-879D-BBC708A5DE24}"/>
                </a:ext>
              </a:extLst>
            </p:cNvPr>
            <p:cNvSpPr txBox="1"/>
            <p:nvPr>
              <p:custDataLst>
                <p:tags r:id="rId17"/>
              </p:custDataLst>
            </p:nvPr>
          </p:nvSpPr>
          <p:spPr>
            <a:xfrm>
              <a:off x="2075180" y="109220"/>
              <a:ext cx="2286000" cy="508000"/>
            </a:xfrm>
            <a:prstGeom prst="rect">
              <a:avLst/>
            </a:prstGeom>
            <a:noFill/>
          </p:spPr>
          <p:txBody>
            <a:bodyPr vert="horz" wrap="none" rtlCol="0" anchor="ctr" anchorCtr="0">
              <a:noAutofit/>
            </a:bodyPr>
            <a:lstStyle/>
            <a:p>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pic>
        <p:nvPicPr>
          <p:cNvPr id="5" name="图片 4">
            <a:extLst>
              <a:ext uri="{FF2B5EF4-FFF2-40B4-BE49-F238E27FC236}">
                <a16:creationId xmlns:a16="http://schemas.microsoft.com/office/drawing/2014/main" id="{73698699-DD3D-464E-B4A7-FC4C6585289A}"/>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034548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E6371-10D3-4088-B65D-A6F533402446}"/>
              </a:ext>
            </a:extLst>
          </p:cNvPr>
          <p:cNvSpPr>
            <a:spLocks noGrp="1"/>
          </p:cNvSpPr>
          <p:nvPr>
            <p:ph type="title"/>
          </p:nvPr>
        </p:nvSpPr>
        <p:spPr/>
        <p:txBody>
          <a:bodyPr/>
          <a:lstStyle/>
          <a:p>
            <a:r>
              <a:rPr lang="zh-CN" altLang="en-US" dirty="0"/>
              <a:t>结果解读</a:t>
            </a:r>
          </a:p>
        </p:txBody>
      </p:sp>
      <p:sp>
        <p:nvSpPr>
          <p:cNvPr id="3" name="内容占位符 2">
            <a:extLst>
              <a:ext uri="{FF2B5EF4-FFF2-40B4-BE49-F238E27FC236}">
                <a16:creationId xmlns:a16="http://schemas.microsoft.com/office/drawing/2014/main" id="{2E5CAB18-552B-4BCD-AE21-213D3AF673E8}"/>
              </a:ext>
            </a:extLst>
          </p:cNvPr>
          <p:cNvSpPr>
            <a:spLocks noGrp="1"/>
          </p:cNvSpPr>
          <p:nvPr>
            <p:ph idx="1"/>
          </p:nvPr>
        </p:nvSpPr>
        <p:spPr>
          <a:xfrm>
            <a:off x="777666" y="2179177"/>
            <a:ext cx="10885089" cy="4043967"/>
          </a:xfrm>
        </p:spPr>
        <p:txBody>
          <a:bodyPr>
            <a:normAutofit/>
          </a:bodyPr>
          <a:lstStyle/>
          <a:p>
            <a:r>
              <a:rPr lang="en-US" altLang="zh-CN" sz="2800" dirty="0"/>
              <a:t>A-</a:t>
            </a:r>
            <a:r>
              <a:rPr lang="zh-CN" altLang="en-US" sz="2800" dirty="0"/>
              <a:t>安全型：</a:t>
            </a:r>
            <a:r>
              <a:rPr lang="zh-CN" altLang="zh-CN" dirty="0"/>
              <a:t>通常有更高的关系满意度，关系持续时间也更久</a:t>
            </a:r>
            <a:endParaRPr lang="en-US" altLang="zh-CN" dirty="0"/>
          </a:p>
          <a:p>
            <a:endParaRPr lang="en-US" altLang="zh-CN" sz="2800" dirty="0"/>
          </a:p>
          <a:p>
            <a:r>
              <a:rPr lang="en-US" altLang="zh-CN" dirty="0"/>
              <a:t>B-</a:t>
            </a:r>
            <a:r>
              <a:rPr lang="zh-CN" altLang="zh-CN" dirty="0"/>
              <a:t>矛盾型</a:t>
            </a:r>
            <a:r>
              <a:rPr lang="zh-CN" altLang="en-US" dirty="0"/>
              <a:t>：</a:t>
            </a:r>
            <a:r>
              <a:rPr lang="zh-CN" altLang="zh-CN" dirty="0"/>
              <a:t>可能会拥有长期但不幸福的亲密关系，并且在关系中有更多的自我怀疑，以及对于被抛弃的恐惧</a:t>
            </a:r>
            <a:endParaRPr lang="en-US" altLang="zh-CN" dirty="0"/>
          </a:p>
          <a:p>
            <a:endParaRPr lang="en-US" altLang="zh-CN" dirty="0"/>
          </a:p>
          <a:p>
            <a:r>
              <a:rPr lang="en-US" altLang="zh-CN" dirty="0"/>
              <a:t>C-</a:t>
            </a:r>
            <a:r>
              <a:rPr lang="zh-CN" altLang="zh-CN" dirty="0"/>
              <a:t>回避型</a:t>
            </a:r>
            <a:r>
              <a:rPr lang="zh-CN" altLang="en-US" dirty="0"/>
              <a:t>：</a:t>
            </a:r>
            <a:r>
              <a:rPr lang="zh-CN" altLang="zh-CN" dirty="0"/>
              <a:t>更难建立持久的亲密关系，甚至更少地寻求亲密关系</a:t>
            </a:r>
            <a:endParaRPr lang="en-US" altLang="zh-CN" dirty="0"/>
          </a:p>
          <a:p>
            <a:endParaRPr lang="en-US" altLang="zh-CN" dirty="0"/>
          </a:p>
          <a:p>
            <a:r>
              <a:rPr lang="en-US" altLang="zh-CN" dirty="0"/>
              <a:t>D-</a:t>
            </a:r>
            <a:r>
              <a:rPr lang="zh-CN" altLang="en-US" dirty="0"/>
              <a:t>恐惧</a:t>
            </a:r>
            <a:r>
              <a:rPr lang="zh-CN" altLang="zh-CN" dirty="0"/>
              <a:t>型</a:t>
            </a:r>
            <a:r>
              <a:rPr lang="zh-CN" altLang="en-US" dirty="0"/>
              <a:t>：</a:t>
            </a:r>
            <a:r>
              <a:rPr lang="zh-CN" altLang="zh-CN" dirty="0"/>
              <a:t>也倾向于回避建立亲密关系，但更多是因为较低的自尊</a:t>
            </a:r>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A828241-98D3-4FAF-B3A1-DFC96F185FE1}"/>
              </a:ext>
            </a:extLst>
          </p:cNvPr>
          <p:cNvSpPr>
            <a:spLocks noGrp="1"/>
          </p:cNvSpPr>
          <p:nvPr>
            <p:ph type="sldNum" sz="quarter" idx="12"/>
          </p:nvPr>
        </p:nvSpPr>
        <p:spPr/>
        <p:txBody>
          <a:bodyPr/>
          <a:lstStyle/>
          <a:p>
            <a:fld id="{9434EC1F-BF5B-4A62-B303-AB4F0E682076}" type="slidenum">
              <a:rPr lang="zh-CN" altLang="en-US" smtClean="0"/>
              <a:t>56</a:t>
            </a:fld>
            <a:endParaRPr lang="zh-CN" altLang="en-US" dirty="0"/>
          </a:p>
        </p:txBody>
      </p:sp>
    </p:spTree>
    <p:extLst>
      <p:ext uri="{BB962C8B-B14F-4D97-AF65-F5344CB8AC3E}">
        <p14:creationId xmlns:p14="http://schemas.microsoft.com/office/powerpoint/2010/main" val="2075673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李同归等人（</a:t>
            </a:r>
            <a:r>
              <a:rPr lang="en-US" altLang="zh-CN" dirty="0"/>
              <a:t>2008</a:t>
            </a:r>
            <a:r>
              <a:rPr lang="zh-CN" altLang="en-US" dirty="0"/>
              <a:t>）</a:t>
            </a:r>
          </a:p>
        </p:txBody>
      </p:sp>
      <p:sp>
        <p:nvSpPr>
          <p:cNvPr id="3" name="内容占位符 2"/>
          <p:cNvSpPr>
            <a:spLocks noGrp="1"/>
          </p:cNvSpPr>
          <p:nvPr>
            <p:ph idx="1"/>
          </p:nvPr>
        </p:nvSpPr>
        <p:spPr/>
        <p:txBody>
          <a:bodyPr>
            <a:normAutofit/>
          </a:bodyPr>
          <a:lstStyle/>
          <a:p>
            <a:r>
              <a:rPr lang="en-US" altLang="zh-CN" dirty="0"/>
              <a:t>N=622</a:t>
            </a:r>
            <a:r>
              <a:rPr lang="zh-CN" altLang="en-US" dirty="0"/>
              <a:t>名大学生</a:t>
            </a:r>
            <a:endParaRPr lang="en-US" altLang="zh-CN" dirty="0"/>
          </a:p>
          <a:p>
            <a:pPr lvl="1"/>
            <a:r>
              <a:rPr lang="zh-CN" altLang="en-US" dirty="0"/>
              <a:t>安全型 </a:t>
            </a:r>
            <a:r>
              <a:rPr lang="en-US" altLang="zh-CN" dirty="0"/>
              <a:t>257 </a:t>
            </a:r>
            <a:r>
              <a:rPr lang="zh-CN" altLang="en-US" dirty="0"/>
              <a:t>人</a:t>
            </a:r>
            <a:r>
              <a:rPr lang="en-US" altLang="zh-CN" dirty="0"/>
              <a:t>, </a:t>
            </a:r>
            <a:r>
              <a:rPr lang="zh-CN" altLang="en-US" dirty="0"/>
              <a:t>占 </a:t>
            </a:r>
            <a:r>
              <a:rPr lang="en-US" altLang="zh-CN" dirty="0"/>
              <a:t>41.2%</a:t>
            </a:r>
          </a:p>
          <a:p>
            <a:pPr lvl="1"/>
            <a:r>
              <a:rPr lang="zh-CN" altLang="en-US" dirty="0"/>
              <a:t>矛盾型 </a:t>
            </a:r>
            <a:r>
              <a:rPr lang="en-US" altLang="zh-CN" dirty="0"/>
              <a:t>145 </a:t>
            </a:r>
            <a:r>
              <a:rPr lang="zh-CN" altLang="en-US" dirty="0"/>
              <a:t>人，占 </a:t>
            </a:r>
            <a:r>
              <a:rPr lang="en-US" altLang="zh-CN" dirty="0"/>
              <a:t>23.3%</a:t>
            </a:r>
          </a:p>
          <a:p>
            <a:pPr lvl="1"/>
            <a:r>
              <a:rPr lang="zh-CN" altLang="en-US" dirty="0"/>
              <a:t>回避型 </a:t>
            </a:r>
            <a:r>
              <a:rPr lang="en-US" altLang="zh-CN" dirty="0"/>
              <a:t>159 </a:t>
            </a:r>
            <a:r>
              <a:rPr lang="zh-CN" altLang="en-US" dirty="0"/>
              <a:t>人，占 </a:t>
            </a:r>
            <a:r>
              <a:rPr lang="en-US" altLang="zh-CN" dirty="0"/>
              <a:t>25.6%;</a:t>
            </a:r>
          </a:p>
          <a:p>
            <a:pPr lvl="1"/>
            <a:r>
              <a:rPr lang="zh-CN" altLang="en-US" dirty="0"/>
              <a:t>恐惧型 </a:t>
            </a:r>
            <a:r>
              <a:rPr lang="en-US" altLang="zh-CN" dirty="0"/>
              <a:t>61</a:t>
            </a:r>
            <a:r>
              <a:rPr lang="zh-CN" altLang="en-US" dirty="0"/>
              <a:t>人，占</a:t>
            </a:r>
            <a:r>
              <a:rPr lang="en-US" altLang="zh-CN" dirty="0"/>
              <a:t>9.8%</a:t>
            </a:r>
            <a:r>
              <a:rPr lang="zh-CN" altLang="en-US" dirty="0"/>
              <a:t>。</a:t>
            </a:r>
          </a:p>
        </p:txBody>
      </p:sp>
    </p:spTree>
    <p:extLst>
      <p:ext uri="{BB962C8B-B14F-4D97-AF65-F5344CB8AC3E}">
        <p14:creationId xmlns:p14="http://schemas.microsoft.com/office/powerpoint/2010/main" val="11526389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标题 1"/>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zh-CN" altLang="en-US" sz="2800"/>
              <a:t>依恋风格的维度模型</a:t>
            </a:r>
            <a:r>
              <a:rPr lang="en-US" altLang="zh-CN" sz="2800"/>
              <a:t>(Griffin &amp;</a:t>
            </a:r>
            <a:br>
              <a:rPr lang="en-US" altLang="zh-CN" sz="2800"/>
            </a:br>
            <a:r>
              <a:rPr lang="en-US" altLang="zh-CN" sz="2800"/>
              <a:t>Bartholomew, 1994)</a:t>
            </a:r>
            <a:endParaRPr lang="zh-CN" altLang="en-US" sz="2800"/>
          </a:p>
        </p:txBody>
      </p:sp>
      <p:sp>
        <p:nvSpPr>
          <p:cNvPr id="3" name="内容占位符 2"/>
          <p:cNvSpPr>
            <a:spLocks noGrp="1"/>
          </p:cNvSpPr>
          <p:nvPr>
            <p:ph idx="1"/>
          </p:nvPr>
        </p:nvSpPr>
        <p:spPr>
          <a:xfrm>
            <a:off x="643468" y="2638043"/>
            <a:ext cx="3363974" cy="3415623"/>
          </a:xfrm>
        </p:spPr>
        <p:txBody>
          <a:bodyPr>
            <a:normAutofit/>
          </a:bodyPr>
          <a:lstStyle/>
          <a:p>
            <a:r>
              <a:rPr lang="zh-CN" altLang="en-US" sz="2000"/>
              <a:t>自我模型（</a:t>
            </a:r>
            <a:r>
              <a:rPr lang="en-US" altLang="zh-CN" sz="2000"/>
              <a:t>model of self</a:t>
            </a:r>
            <a:r>
              <a:rPr lang="zh-CN" altLang="en-US" sz="2000"/>
              <a:t>）：自己是否值得被爱</a:t>
            </a:r>
            <a:endParaRPr lang="en-US" altLang="zh-CN" sz="2000"/>
          </a:p>
          <a:p>
            <a:endParaRPr lang="en-US" altLang="zh-CN" sz="2000"/>
          </a:p>
          <a:p>
            <a:r>
              <a:rPr lang="zh-CN" altLang="en-US" sz="2000"/>
              <a:t>他人模型（</a:t>
            </a:r>
            <a:r>
              <a:rPr lang="en-US" altLang="zh-CN" sz="2000"/>
              <a:t>model of other</a:t>
            </a:r>
            <a:r>
              <a:rPr lang="zh-CN" altLang="en-US" sz="2000"/>
              <a:t>）：别人在情感方面是否可靠</a:t>
            </a:r>
          </a:p>
        </p:txBody>
      </p:sp>
      <p:pic>
        <p:nvPicPr>
          <p:cNvPr id="4" name="图片 3"/>
          <p:cNvPicPr>
            <a:picLocks noChangeAspect="1"/>
          </p:cNvPicPr>
          <p:nvPr/>
        </p:nvPicPr>
        <p:blipFill>
          <a:blip r:embed="rId2"/>
          <a:stretch>
            <a:fillRect/>
          </a:stretch>
        </p:blipFill>
        <p:spPr>
          <a:xfrm>
            <a:off x="5297763" y="1801501"/>
            <a:ext cx="6250769" cy="3094130"/>
          </a:xfrm>
          <a:prstGeom prst="rect">
            <a:avLst/>
          </a:prstGeom>
        </p:spPr>
      </p:pic>
    </p:spTree>
    <p:extLst>
      <p:ext uri="{BB962C8B-B14F-4D97-AF65-F5344CB8AC3E}">
        <p14:creationId xmlns:p14="http://schemas.microsoft.com/office/powerpoint/2010/main" val="1783845845"/>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争论：依恋风格是一种特质吗？</a:t>
            </a:r>
          </a:p>
        </p:txBody>
      </p:sp>
      <p:sp>
        <p:nvSpPr>
          <p:cNvPr id="3" name="内容占位符 2"/>
          <p:cNvSpPr>
            <a:spLocks noGrp="1"/>
          </p:cNvSpPr>
          <p:nvPr>
            <p:ph idx="1"/>
          </p:nvPr>
        </p:nvSpPr>
        <p:spPr>
          <a:xfrm>
            <a:off x="838200" y="1825625"/>
            <a:ext cx="5257800" cy="4351338"/>
          </a:xfrm>
        </p:spPr>
        <p:txBody>
          <a:bodyPr/>
          <a:lstStyle/>
          <a:p>
            <a:r>
              <a:rPr lang="zh-CN" altLang="en-US" dirty="0"/>
              <a:t>经典的依恋理论通常隐含着特质论的假设：依恋风格具有跨时间、跨情境的稳定性</a:t>
            </a:r>
            <a:endParaRPr lang="en-US" altLang="zh-CN" dirty="0"/>
          </a:p>
          <a:p>
            <a:endParaRPr lang="en-US" altLang="zh-CN" dirty="0"/>
          </a:p>
          <a:p>
            <a:r>
              <a:rPr lang="zh-CN" altLang="en-US" dirty="0"/>
              <a:t>但是，近年来的研究表明，人们在不同关系下的工作模型并不一致</a:t>
            </a:r>
            <a:r>
              <a:rPr lang="en-US" altLang="zh-CN" dirty="0"/>
              <a:t> (Ross &amp; Spinner, 2001; Fraley, 2007; Wang &amp; Wang, 2012)</a:t>
            </a:r>
            <a:endParaRPr lang="zh-CN" altLang="en-US" dirty="0"/>
          </a:p>
        </p:txBody>
      </p:sp>
      <p:pic>
        <p:nvPicPr>
          <p:cNvPr id="4" name="图片 3"/>
          <p:cNvPicPr>
            <a:picLocks noChangeAspect="1"/>
          </p:cNvPicPr>
          <p:nvPr/>
        </p:nvPicPr>
        <p:blipFill>
          <a:blip r:embed="rId2"/>
          <a:stretch>
            <a:fillRect/>
          </a:stretch>
        </p:blipFill>
        <p:spPr>
          <a:xfrm>
            <a:off x="6267074" y="1448135"/>
            <a:ext cx="5168347" cy="5316650"/>
          </a:xfrm>
          <a:prstGeom prst="rect">
            <a:avLst/>
          </a:prstGeom>
        </p:spPr>
      </p:pic>
    </p:spTree>
    <p:extLst>
      <p:ext uri="{BB962C8B-B14F-4D97-AF65-F5344CB8AC3E}">
        <p14:creationId xmlns:p14="http://schemas.microsoft.com/office/powerpoint/2010/main" val="214223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DA23D1-9859-4BA5-B8D2-0365176EF688}"/>
              </a:ext>
            </a:extLst>
          </p:cNvPr>
          <p:cNvSpPr>
            <a:spLocks noGrp="1"/>
          </p:cNvSpPr>
          <p:nvPr>
            <p:ph type="title"/>
          </p:nvPr>
        </p:nvSpPr>
        <p:spPr>
          <a:xfrm>
            <a:off x="648929" y="629266"/>
            <a:ext cx="3667039" cy="1676603"/>
          </a:xfrm>
        </p:spPr>
        <p:txBody>
          <a:bodyPr>
            <a:normAutofit/>
          </a:bodyPr>
          <a:lstStyle/>
          <a:p>
            <a:r>
              <a:rPr lang="zh-CN" altLang="en-US" sz="3600" dirty="0"/>
              <a:t>移情与反移情</a:t>
            </a:r>
          </a:p>
        </p:txBody>
      </p:sp>
      <p:sp>
        <p:nvSpPr>
          <p:cNvPr id="3" name="内容占位符 2">
            <a:extLst>
              <a:ext uri="{FF2B5EF4-FFF2-40B4-BE49-F238E27FC236}">
                <a16:creationId xmlns:a16="http://schemas.microsoft.com/office/drawing/2014/main" id="{216C709D-0129-4179-891B-AFFE3F21B22B}"/>
              </a:ext>
            </a:extLst>
          </p:cNvPr>
          <p:cNvSpPr>
            <a:spLocks noGrp="1"/>
          </p:cNvSpPr>
          <p:nvPr>
            <p:ph idx="1"/>
          </p:nvPr>
        </p:nvSpPr>
        <p:spPr>
          <a:xfrm>
            <a:off x="298175" y="2109789"/>
            <a:ext cx="4017793" cy="4220816"/>
          </a:xfrm>
        </p:spPr>
        <p:txBody>
          <a:bodyPr>
            <a:normAutofit fontScale="92500" lnSpcReduction="10000"/>
          </a:bodyPr>
          <a:lstStyle/>
          <a:p>
            <a:r>
              <a:rPr lang="zh-CN" altLang="en-US" sz="2400" dirty="0"/>
              <a:t>病人在接受心理治疗的过程中，可能会将自己对某个重要他人的情感投射到治疗师身上，从而产生移情（</a:t>
            </a:r>
            <a:r>
              <a:rPr lang="en-US" altLang="zh-CN" sz="2400" dirty="0"/>
              <a:t>transference</a:t>
            </a:r>
            <a:r>
              <a:rPr lang="zh-CN" altLang="en-US" sz="2400" dirty="0"/>
              <a:t>）</a:t>
            </a:r>
            <a:endParaRPr lang="en-US" altLang="zh-CN" sz="2400" dirty="0"/>
          </a:p>
          <a:p>
            <a:endParaRPr lang="en-US" altLang="zh-CN" sz="2400" dirty="0"/>
          </a:p>
          <a:p>
            <a:r>
              <a:rPr lang="zh-CN" altLang="en-US" sz="2400" dirty="0"/>
              <a:t>移情会导致病人对治疗师产生强烈的情感反应，如依赖感、恋爱情感，甚至性冲动，也可能是强烈的负面情感</a:t>
            </a:r>
            <a:endParaRPr lang="en-US" altLang="zh-CN" sz="2400" dirty="0"/>
          </a:p>
          <a:p>
            <a:endParaRPr lang="en-US" altLang="zh-CN" sz="2400" dirty="0"/>
          </a:p>
          <a:p>
            <a:r>
              <a:rPr lang="zh-CN" altLang="en-US" sz="2400" dirty="0"/>
              <a:t>治疗师也可能对病人产生反移情（</a:t>
            </a:r>
            <a:r>
              <a:rPr lang="en-US" altLang="zh-CN" sz="2400" dirty="0"/>
              <a:t>countertransference</a:t>
            </a:r>
            <a:r>
              <a:rPr lang="zh-CN" altLang="en-US" sz="2400" dirty="0"/>
              <a:t>）</a:t>
            </a:r>
            <a:endParaRPr lang="en-US" altLang="zh-CN" sz="2400" dirty="0"/>
          </a:p>
          <a:p>
            <a:endParaRPr lang="en-US" altLang="zh-CN" sz="2400" dirty="0"/>
          </a:p>
        </p:txBody>
      </p:sp>
      <p:pic>
        <p:nvPicPr>
          <p:cNvPr id="4098" name="Picture 2" descr="查看源图像">
            <a:extLst>
              <a:ext uri="{FF2B5EF4-FFF2-40B4-BE49-F238E27FC236}">
                <a16:creationId xmlns:a16="http://schemas.microsoft.com/office/drawing/2014/main" id="{25CE51FF-F3B7-40B8-AE1E-3A38CE43A8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639" b="1"/>
          <a:stretch/>
        </p:blipFill>
        <p:spPr bwMode="auto">
          <a:xfrm>
            <a:off x="5276088" y="640082"/>
            <a:ext cx="6276250" cy="557783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5105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争论：依恋是文化普适的吗？</a:t>
            </a:r>
          </a:p>
        </p:txBody>
      </p:sp>
      <p:sp>
        <p:nvSpPr>
          <p:cNvPr id="3" name="内容占位符 2"/>
          <p:cNvSpPr>
            <a:spLocks noGrp="1"/>
          </p:cNvSpPr>
          <p:nvPr>
            <p:ph idx="1"/>
          </p:nvPr>
        </p:nvSpPr>
        <p:spPr>
          <a:xfrm>
            <a:off x="838200" y="1825625"/>
            <a:ext cx="5282682" cy="4351338"/>
          </a:xfrm>
        </p:spPr>
        <p:txBody>
          <a:bodyPr>
            <a:normAutofit/>
          </a:bodyPr>
          <a:lstStyle/>
          <a:p>
            <a:r>
              <a:rPr lang="en-US" altLang="zh-CN" dirty="0"/>
              <a:t>van </a:t>
            </a:r>
            <a:r>
              <a:rPr lang="en-US" altLang="zh-CN" dirty="0" err="1"/>
              <a:t>Ijzendoorn</a:t>
            </a:r>
            <a:r>
              <a:rPr lang="en-US" altLang="zh-CN" dirty="0"/>
              <a:t> &amp; </a:t>
            </a:r>
            <a:r>
              <a:rPr lang="en-US" altLang="zh-CN" dirty="0" err="1"/>
              <a:t>Sagi</a:t>
            </a:r>
            <a:r>
              <a:rPr lang="en-US" altLang="zh-CN" dirty="0"/>
              <a:t>-Schwartz (2008)</a:t>
            </a:r>
          </a:p>
          <a:p>
            <a:pPr lvl="1"/>
            <a:r>
              <a:rPr lang="zh-CN" altLang="en-US" dirty="0"/>
              <a:t>依恋类型和分布比例相对较为稳定</a:t>
            </a:r>
            <a:endParaRPr lang="en-US" altLang="zh-CN" dirty="0"/>
          </a:p>
          <a:p>
            <a:pPr lvl="1"/>
            <a:r>
              <a:rPr lang="zh-CN" altLang="en-US" dirty="0"/>
              <a:t>敏感性假设（安全型母亲更加敏感）也得到了一定支持</a:t>
            </a:r>
            <a:endParaRPr lang="en-US" altLang="zh-CN" dirty="0"/>
          </a:p>
          <a:p>
            <a:pPr lvl="1"/>
            <a:r>
              <a:rPr lang="zh-CN" altLang="en-US" dirty="0"/>
              <a:t>能力假设（安全型依恋预测成年期的表现）检验较少</a:t>
            </a:r>
            <a:endParaRPr lang="en-US" altLang="zh-CN" dirty="0"/>
          </a:p>
        </p:txBody>
      </p:sp>
      <p:pic>
        <p:nvPicPr>
          <p:cNvPr id="4" name="图片 3"/>
          <p:cNvPicPr>
            <a:picLocks noChangeAspect="1"/>
          </p:cNvPicPr>
          <p:nvPr/>
        </p:nvPicPr>
        <p:blipFill>
          <a:blip r:embed="rId2"/>
          <a:stretch>
            <a:fillRect/>
          </a:stretch>
        </p:blipFill>
        <p:spPr>
          <a:xfrm>
            <a:off x="6596890" y="1439233"/>
            <a:ext cx="5308970" cy="5418767"/>
          </a:xfrm>
          <a:prstGeom prst="rect">
            <a:avLst/>
          </a:prstGeom>
        </p:spPr>
      </p:pic>
    </p:spTree>
    <p:extLst>
      <p:ext uri="{BB962C8B-B14F-4D97-AF65-F5344CB8AC3E}">
        <p14:creationId xmlns:p14="http://schemas.microsoft.com/office/powerpoint/2010/main" val="4946267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标题 1"/>
          <p:cNvSpPr>
            <a:spLocks noGrp="1"/>
          </p:cNvSpPr>
          <p:nvPr>
            <p:ph type="title"/>
          </p:nvPr>
        </p:nvSpPr>
        <p:spPr>
          <a:xfrm>
            <a:off x="841248" y="932688"/>
            <a:ext cx="4892040" cy="1773936"/>
          </a:xfrm>
        </p:spPr>
        <p:txBody>
          <a:bodyPr anchor="b">
            <a:normAutofit/>
          </a:bodyPr>
          <a:lstStyle/>
          <a:p>
            <a:r>
              <a:rPr lang="zh-CN" altLang="en-US" sz="4000"/>
              <a:t>依恋之外</a:t>
            </a:r>
          </a:p>
        </p:txBody>
      </p:sp>
      <p:sp>
        <p:nvSpPr>
          <p:cNvPr id="3" name="内容占位符 2"/>
          <p:cNvSpPr>
            <a:spLocks noGrp="1"/>
          </p:cNvSpPr>
          <p:nvPr>
            <p:ph idx="1"/>
          </p:nvPr>
        </p:nvSpPr>
        <p:spPr>
          <a:xfrm>
            <a:off x="841248" y="2898648"/>
            <a:ext cx="4892040" cy="3209544"/>
          </a:xfrm>
        </p:spPr>
        <p:txBody>
          <a:bodyPr anchor="t">
            <a:normAutofit/>
          </a:bodyPr>
          <a:lstStyle/>
          <a:p>
            <a:r>
              <a:rPr lang="en-US" altLang="zh-CN" sz="2000" dirty="0"/>
              <a:t>Keller</a:t>
            </a:r>
            <a:r>
              <a:rPr lang="zh-CN" altLang="en-US" sz="2000" dirty="0"/>
              <a:t>（</a:t>
            </a:r>
            <a:r>
              <a:rPr lang="en-US" altLang="zh-CN" sz="2000" dirty="0"/>
              <a:t>2012</a:t>
            </a:r>
            <a:r>
              <a:rPr lang="zh-CN" altLang="en-US" sz="2000" dirty="0"/>
              <a:t>）认为依恋这个概念体现了西方中产阶级的价值观</a:t>
            </a:r>
            <a:endParaRPr lang="en-US" altLang="zh-CN" sz="2000" dirty="0"/>
          </a:p>
          <a:p>
            <a:endParaRPr lang="en-US" altLang="zh-CN" sz="2000" dirty="0"/>
          </a:p>
          <a:p>
            <a:r>
              <a:rPr lang="zh-CN" altLang="en-US" sz="2000" dirty="0"/>
              <a:t>在日本，甘</a:t>
            </a:r>
            <a:r>
              <a:rPr lang="ja-JP" altLang="en-US" sz="2000" dirty="0"/>
              <a:t>え</a:t>
            </a:r>
            <a:r>
              <a:rPr lang="en-US" altLang="ja-JP" sz="2000" dirty="0"/>
              <a:t>/</a:t>
            </a:r>
            <a:r>
              <a:rPr lang="en-US" altLang="zh-CN" sz="2000" dirty="0" err="1"/>
              <a:t>amae</a:t>
            </a:r>
            <a:r>
              <a:rPr lang="zh-CN" altLang="en-US" sz="2000" dirty="0"/>
              <a:t>可能代替了依恋的角色（</a:t>
            </a:r>
            <a:r>
              <a:rPr lang="en-US" altLang="zh-CN" sz="2000" dirty="0" err="1"/>
              <a:t>Rothbaum</a:t>
            </a:r>
            <a:r>
              <a:rPr lang="en-US" altLang="zh-CN" sz="2000" dirty="0"/>
              <a:t> et al., 2000</a:t>
            </a:r>
            <a:r>
              <a:rPr lang="zh-CN" altLang="en-US" sz="2000" dirty="0"/>
              <a:t>）</a:t>
            </a:r>
            <a:endParaRPr lang="en-US" altLang="zh-CN" sz="2000" dirty="0"/>
          </a:p>
          <a:p>
            <a:pPr lvl="1"/>
            <a:r>
              <a:rPr lang="en-US" altLang="zh-CN" sz="2000" dirty="0" err="1"/>
              <a:t>Amae</a:t>
            </a:r>
            <a:r>
              <a:rPr lang="en-US" altLang="zh-CN" sz="2000" dirty="0"/>
              <a:t>:</a:t>
            </a:r>
            <a:r>
              <a:rPr lang="zh-CN" altLang="en-US" sz="2000" dirty="0"/>
              <a:t>一种类似于儿童对母亲撒娇的依赖关系，体现在日本人人际生活的方方面面</a:t>
            </a:r>
            <a:endParaRPr lang="en-US" altLang="zh-CN" sz="2000" dirty="0"/>
          </a:p>
          <a:p>
            <a:endParaRPr lang="en-US" altLang="zh-CN" sz="2000" dirty="0"/>
          </a:p>
          <a:p>
            <a:endParaRPr lang="zh-CN" altLang="en-US" sz="2000" dirty="0"/>
          </a:p>
        </p:txBody>
      </p:sp>
      <p:cxnSp>
        <p:nvCxnSpPr>
          <p:cNvPr id="11" name="Straight Connector 10">
            <a:extLst>
              <a:ext uri="{FF2B5EF4-FFF2-40B4-BE49-F238E27FC236}">
                <a16:creationId xmlns:a16="http://schemas.microsoft.com/office/drawing/2014/main" id="{749A7284-D010-4ACB-A08A-FC3C3689B5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2"/>
          <a:stretch>
            <a:fillRect/>
          </a:stretch>
        </p:blipFill>
        <p:spPr>
          <a:xfrm>
            <a:off x="7256673" y="576072"/>
            <a:ext cx="4008723" cy="5715000"/>
          </a:xfrm>
          <a:prstGeom prst="rect">
            <a:avLst/>
          </a:prstGeom>
        </p:spPr>
      </p:pic>
    </p:spTree>
    <p:extLst>
      <p:ext uri="{BB962C8B-B14F-4D97-AF65-F5344CB8AC3E}">
        <p14:creationId xmlns:p14="http://schemas.microsoft.com/office/powerpoint/2010/main" val="2156249837"/>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87A57295-2710-4920-B99A-4D1FA03A6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8067929-4D33-4306-9E2F-67C49CDDB5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0" y="465745"/>
            <a:ext cx="11125200" cy="5639435"/>
          </a:xfrm>
          <a:prstGeom prst="rect">
            <a:avLst/>
          </a:prstGeom>
          <a:solidFill>
            <a:schemeClr val="tx1">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7902D7F-5BEF-4BC1-98B5-5CEACB8D36BB}"/>
              </a:ext>
            </a:extLst>
          </p:cNvPr>
          <p:cNvSpPr>
            <a:spLocks noGrp="1"/>
          </p:cNvSpPr>
          <p:nvPr>
            <p:ph type="title"/>
          </p:nvPr>
        </p:nvSpPr>
        <p:spPr>
          <a:xfrm>
            <a:off x="838200" y="894027"/>
            <a:ext cx="3494362" cy="4782873"/>
          </a:xfrm>
        </p:spPr>
        <p:txBody>
          <a:bodyPr>
            <a:normAutofit/>
          </a:bodyPr>
          <a:lstStyle/>
          <a:p>
            <a:pPr algn="r"/>
            <a:r>
              <a:rPr lang="zh-CN" altLang="en-US">
                <a:solidFill>
                  <a:schemeClr val="bg1"/>
                </a:solidFill>
              </a:rPr>
              <a:t>总结</a:t>
            </a: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18" name="内容占位符 2">
            <a:extLst>
              <a:ext uri="{FF2B5EF4-FFF2-40B4-BE49-F238E27FC236}">
                <a16:creationId xmlns:a16="http://schemas.microsoft.com/office/drawing/2014/main" id="{8E3DA836-A17E-4871-B315-BAED06F2153C}"/>
              </a:ext>
            </a:extLst>
          </p:cNvPr>
          <p:cNvSpPr>
            <a:spLocks noGrp="1"/>
          </p:cNvSpPr>
          <p:nvPr>
            <p:ph idx="1"/>
          </p:nvPr>
        </p:nvSpPr>
        <p:spPr>
          <a:xfrm>
            <a:off x="4976032" y="894027"/>
            <a:ext cx="6377768" cy="4782873"/>
          </a:xfrm>
        </p:spPr>
        <p:txBody>
          <a:bodyPr anchor="ctr">
            <a:normAutofit/>
          </a:bodyPr>
          <a:lstStyle/>
          <a:p>
            <a:r>
              <a:rPr lang="zh-CN" altLang="en-US" sz="2400">
                <a:solidFill>
                  <a:schemeClr val="bg1"/>
                </a:solidFill>
              </a:rPr>
              <a:t>新精神分析学派具有明显的多样性，许多当代观点甚至与弗洛伊德的体系已经没什么相似之处了</a:t>
            </a:r>
            <a:endParaRPr lang="en-US" altLang="zh-CN" sz="2400">
              <a:solidFill>
                <a:schemeClr val="bg1"/>
              </a:solidFill>
            </a:endParaRPr>
          </a:p>
          <a:p>
            <a:pPr lvl="1"/>
            <a:r>
              <a:rPr lang="zh-CN" altLang="en-US">
                <a:solidFill>
                  <a:schemeClr val="bg1"/>
                </a:solidFill>
              </a:rPr>
              <a:t>很少有人将无意识的生物力量作为研究重点，也很少有人同意性和攻击性是主要的动机</a:t>
            </a:r>
            <a:endParaRPr lang="en-US" altLang="zh-CN">
              <a:solidFill>
                <a:schemeClr val="bg1"/>
              </a:solidFill>
            </a:endParaRPr>
          </a:p>
          <a:p>
            <a:pPr lvl="1"/>
            <a:endParaRPr lang="en-US" altLang="zh-CN">
              <a:solidFill>
                <a:schemeClr val="bg1"/>
              </a:solidFill>
            </a:endParaRPr>
          </a:p>
          <a:p>
            <a:r>
              <a:rPr lang="zh-CN" altLang="en-US" sz="2400">
                <a:solidFill>
                  <a:schemeClr val="bg1"/>
                </a:solidFill>
              </a:rPr>
              <a:t>许多理论带有明显的自传性质</a:t>
            </a:r>
            <a:endParaRPr lang="en-US" altLang="zh-CN" sz="2400">
              <a:solidFill>
                <a:schemeClr val="bg1"/>
              </a:solidFill>
            </a:endParaRPr>
          </a:p>
          <a:p>
            <a:endParaRPr lang="en-US" altLang="zh-CN" sz="2400">
              <a:solidFill>
                <a:schemeClr val="bg1"/>
              </a:solidFill>
            </a:endParaRPr>
          </a:p>
          <a:p>
            <a:r>
              <a:rPr lang="zh-CN" altLang="en-US" sz="2400">
                <a:solidFill>
                  <a:schemeClr val="bg1"/>
                </a:solidFill>
              </a:rPr>
              <a:t>整体来讲依然缺乏足够的科学实证数据的支持</a:t>
            </a:r>
          </a:p>
        </p:txBody>
      </p:sp>
    </p:spTree>
    <p:extLst>
      <p:ext uri="{BB962C8B-B14F-4D97-AF65-F5344CB8AC3E}">
        <p14:creationId xmlns:p14="http://schemas.microsoft.com/office/powerpoint/2010/main" val="2254479159"/>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5D889-C4F5-48A5-BE94-56A30FACD2B5}"/>
              </a:ext>
            </a:extLst>
          </p:cNvPr>
          <p:cNvSpPr>
            <a:spLocks noGrp="1"/>
          </p:cNvSpPr>
          <p:nvPr>
            <p:ph type="title"/>
          </p:nvPr>
        </p:nvSpPr>
        <p:spPr>
          <a:xfrm>
            <a:off x="4789415" y="2563040"/>
            <a:ext cx="10515600" cy="1325563"/>
          </a:xfrm>
        </p:spPr>
        <p:txBody>
          <a:bodyPr/>
          <a:lstStyle/>
          <a:p>
            <a:r>
              <a:rPr lang="zh-CN" altLang="en-US" dirty="0"/>
              <a:t>谢谢！</a:t>
            </a:r>
          </a:p>
        </p:txBody>
      </p:sp>
    </p:spTree>
    <p:extLst>
      <p:ext uri="{BB962C8B-B14F-4D97-AF65-F5344CB8AC3E}">
        <p14:creationId xmlns:p14="http://schemas.microsoft.com/office/powerpoint/2010/main" val="3339323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69A3BD0-E3F2-4347-A8ED-0A93F29A368C}"/>
              </a:ext>
            </a:extLst>
          </p:cNvPr>
          <p:cNvSpPr>
            <a:spLocks noGrp="1"/>
          </p:cNvSpPr>
          <p:nvPr>
            <p:ph type="title"/>
          </p:nvPr>
        </p:nvSpPr>
        <p:spPr>
          <a:xfrm>
            <a:off x="686834" y="1153572"/>
            <a:ext cx="3200400" cy="4461163"/>
          </a:xfrm>
        </p:spPr>
        <p:txBody>
          <a:bodyPr>
            <a:normAutofit/>
          </a:bodyPr>
          <a:lstStyle/>
          <a:p>
            <a:endParaRPr lang="zh-CN" altLang="en-US">
              <a:solidFill>
                <a:srgbClr val="FFFFFF"/>
              </a:solidFill>
            </a:endParaRPr>
          </a:p>
        </p:txBody>
      </p:sp>
      <p:sp>
        <p:nvSpPr>
          <p:cNvPr id="7"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内容占位符 2">
            <a:extLst>
              <a:ext uri="{FF2B5EF4-FFF2-40B4-BE49-F238E27FC236}">
                <a16:creationId xmlns:a16="http://schemas.microsoft.com/office/drawing/2014/main" id="{DE9C1D34-4B85-4F1C-A0D2-33881CF9A923}"/>
              </a:ext>
            </a:extLst>
          </p:cNvPr>
          <p:cNvSpPr>
            <a:spLocks noGrp="1"/>
          </p:cNvSpPr>
          <p:nvPr>
            <p:ph idx="1"/>
          </p:nvPr>
        </p:nvSpPr>
        <p:spPr>
          <a:xfrm>
            <a:off x="4447308" y="591344"/>
            <a:ext cx="6906491" cy="5585619"/>
          </a:xfrm>
        </p:spPr>
        <p:txBody>
          <a:bodyPr anchor="ctr">
            <a:normAutofit/>
          </a:bodyPr>
          <a:lstStyle/>
          <a:p>
            <a:r>
              <a:rPr lang="zh-CN" altLang="en-US"/>
              <a:t>弗洛伊德首次提出，病人和治疗师之间发生相互的性吸引是很正常的，病人在情感上的投入甚至是必需的</a:t>
            </a:r>
            <a:endParaRPr lang="en-US" altLang="zh-CN"/>
          </a:p>
          <a:p>
            <a:endParaRPr lang="en-US" altLang="zh-CN"/>
          </a:p>
          <a:p>
            <a:r>
              <a:rPr lang="zh-CN" altLang="en-US"/>
              <a:t>但是，治疗师有责任抵抗这种吸引，必须不惜一切代价避免对这些情感做出回应</a:t>
            </a:r>
          </a:p>
          <a:p>
            <a:endParaRPr lang="zh-CN" altLang="en-US"/>
          </a:p>
        </p:txBody>
      </p:sp>
    </p:spTree>
    <p:extLst>
      <p:ext uri="{BB962C8B-B14F-4D97-AF65-F5344CB8AC3E}">
        <p14:creationId xmlns:p14="http://schemas.microsoft.com/office/powerpoint/2010/main" val="711791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4EB1516D-C634-4641-9898-416045CBABD3}"/>
              </a:ext>
            </a:extLst>
          </p:cNvPr>
          <p:cNvGrpSpPr/>
          <p:nvPr/>
        </p:nvGrpSpPr>
        <p:grpSpPr>
          <a:xfrm>
            <a:off x="1862546" y="230232"/>
            <a:ext cx="8684502" cy="6170567"/>
            <a:chOff x="2476500" y="857250"/>
            <a:chExt cx="7239000" cy="5143500"/>
          </a:xfrm>
        </p:grpSpPr>
        <p:pic>
          <p:nvPicPr>
            <p:cNvPr id="4" name="图片 3">
              <a:extLst>
                <a:ext uri="{FF2B5EF4-FFF2-40B4-BE49-F238E27FC236}">
                  <a16:creationId xmlns:a16="http://schemas.microsoft.com/office/drawing/2014/main" id="{0118D950-AE21-4B24-AAE2-52DFBB0CAB7E}"/>
                </a:ext>
              </a:extLst>
            </p:cNvPr>
            <p:cNvPicPr>
              <a:picLocks noChangeAspect="1"/>
            </p:cNvPicPr>
            <p:nvPr/>
          </p:nvPicPr>
          <p:blipFill>
            <a:blip r:embed="rId2"/>
            <a:stretch>
              <a:fillRect/>
            </a:stretch>
          </p:blipFill>
          <p:spPr>
            <a:xfrm>
              <a:off x="2476500" y="857250"/>
              <a:ext cx="7239000" cy="5143500"/>
            </a:xfrm>
            <a:prstGeom prst="rect">
              <a:avLst/>
            </a:prstGeom>
          </p:spPr>
        </p:pic>
        <p:cxnSp>
          <p:nvCxnSpPr>
            <p:cNvPr id="6" name="直接连接符 5">
              <a:extLst>
                <a:ext uri="{FF2B5EF4-FFF2-40B4-BE49-F238E27FC236}">
                  <a16:creationId xmlns:a16="http://schemas.microsoft.com/office/drawing/2014/main" id="{4D19A58E-3D39-44DE-85EC-9D99AB76E37D}"/>
                </a:ext>
              </a:extLst>
            </p:cNvPr>
            <p:cNvCxnSpPr/>
            <p:nvPr/>
          </p:nvCxnSpPr>
          <p:spPr>
            <a:xfrm>
              <a:off x="8490858" y="4807131"/>
              <a:ext cx="10058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159C06A5-152D-4D25-9E64-BF5A00AE9742}"/>
                </a:ext>
              </a:extLst>
            </p:cNvPr>
            <p:cNvCxnSpPr>
              <a:cxnSpLocks/>
            </p:cNvCxnSpPr>
            <p:nvPr/>
          </p:nvCxnSpPr>
          <p:spPr>
            <a:xfrm>
              <a:off x="2638698" y="5042262"/>
              <a:ext cx="598278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5968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5FA4060-1980-4068-A00A-C5782D0E21F5}"/>
              </a:ext>
            </a:extLst>
          </p:cNvPr>
          <p:cNvSpPr>
            <a:spLocks noGrp="1"/>
          </p:cNvSpPr>
          <p:nvPr>
            <p:ph type="title"/>
          </p:nvPr>
        </p:nvSpPr>
        <p:spPr>
          <a:xfrm>
            <a:off x="630936" y="639520"/>
            <a:ext cx="3429000" cy="1719072"/>
          </a:xfrm>
        </p:spPr>
        <p:txBody>
          <a:bodyPr anchor="b">
            <a:normAutofit/>
          </a:bodyPr>
          <a:lstStyle/>
          <a:p>
            <a:r>
              <a:rPr lang="zh-CN" altLang="en-US" sz="3800"/>
              <a:t>精神分析疗法到底有多大效果？</a:t>
            </a:r>
          </a:p>
        </p:txBody>
      </p:sp>
      <p:sp>
        <p:nvSpPr>
          <p:cNvPr id="2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6036CDA3-05C3-4F4B-80CF-0FD189FD6DA9}"/>
              </a:ext>
            </a:extLst>
          </p:cNvPr>
          <p:cNvSpPr>
            <a:spLocks noGrp="1"/>
          </p:cNvSpPr>
          <p:nvPr>
            <p:ph idx="1"/>
          </p:nvPr>
        </p:nvSpPr>
        <p:spPr>
          <a:xfrm>
            <a:off x="630936" y="2807208"/>
            <a:ext cx="3429000" cy="3410712"/>
          </a:xfrm>
        </p:spPr>
        <p:txBody>
          <a:bodyPr anchor="t">
            <a:normAutofit/>
          </a:bodyPr>
          <a:lstStyle/>
          <a:p>
            <a:r>
              <a:rPr lang="zh-CN" altLang="en-US" sz="1700"/>
              <a:t>精神分析疗法的效果一直存在争议，早被认为缺乏实证支持</a:t>
            </a:r>
            <a:endParaRPr lang="en-US" altLang="zh-CN" sz="1700"/>
          </a:p>
          <a:p>
            <a:endParaRPr lang="en-US" altLang="zh-CN" sz="1700"/>
          </a:p>
          <a:p>
            <a:r>
              <a:rPr lang="zh-CN" altLang="en-US" sz="1700"/>
              <a:t>近年来有些元分析显示精神分析治疗确实有一定效果，但这些研究本身也存在争议</a:t>
            </a:r>
            <a:endParaRPr lang="en-US" altLang="zh-CN" sz="1700"/>
          </a:p>
          <a:p>
            <a:endParaRPr lang="en-US" altLang="zh-CN" sz="1700"/>
          </a:p>
          <a:p>
            <a:r>
              <a:rPr lang="zh-CN" altLang="en-US" sz="1700"/>
              <a:t>开展研究的难度</a:t>
            </a:r>
            <a:endParaRPr lang="en-US" altLang="zh-CN" sz="1700"/>
          </a:p>
          <a:p>
            <a:pPr lvl="1"/>
            <a:r>
              <a:rPr lang="zh-CN" altLang="en-US" sz="1700"/>
              <a:t>理论界定模糊</a:t>
            </a:r>
            <a:endParaRPr lang="en-US" altLang="zh-CN" sz="1700"/>
          </a:p>
          <a:p>
            <a:pPr lvl="1"/>
            <a:r>
              <a:rPr lang="zh-CN" altLang="en-US" sz="1700"/>
              <a:t>疗程太长</a:t>
            </a:r>
          </a:p>
        </p:txBody>
      </p:sp>
      <p:pic>
        <p:nvPicPr>
          <p:cNvPr id="4" name="图片 3">
            <a:extLst>
              <a:ext uri="{FF2B5EF4-FFF2-40B4-BE49-F238E27FC236}">
                <a16:creationId xmlns:a16="http://schemas.microsoft.com/office/drawing/2014/main" id="{6B4D1929-1698-4D1C-B53F-F33469911635}"/>
              </a:ext>
            </a:extLst>
          </p:cNvPr>
          <p:cNvPicPr>
            <a:picLocks noChangeAspect="1"/>
          </p:cNvPicPr>
          <p:nvPr/>
        </p:nvPicPr>
        <p:blipFill rotWithShape="1">
          <a:blip r:embed="rId2"/>
          <a:srcRect l="75882"/>
          <a:stretch/>
        </p:blipFill>
        <p:spPr>
          <a:xfrm>
            <a:off x="5543748" y="640080"/>
            <a:ext cx="5124816" cy="5577840"/>
          </a:xfrm>
          <a:prstGeom prst="rect">
            <a:avLst/>
          </a:prstGeom>
        </p:spPr>
      </p:pic>
      <p:sp>
        <p:nvSpPr>
          <p:cNvPr id="5" name="文本框 4">
            <a:extLst>
              <a:ext uri="{FF2B5EF4-FFF2-40B4-BE49-F238E27FC236}">
                <a16:creationId xmlns:a16="http://schemas.microsoft.com/office/drawing/2014/main" id="{8ACCAF3D-3B72-4ED8-82F1-6EA322C539D9}"/>
              </a:ext>
            </a:extLst>
          </p:cNvPr>
          <p:cNvSpPr txBox="1"/>
          <p:nvPr/>
        </p:nvSpPr>
        <p:spPr>
          <a:xfrm>
            <a:off x="5543748" y="5660136"/>
            <a:ext cx="5124816" cy="557784"/>
          </a:xfrm>
          <a:prstGeom prst="rect">
            <a:avLst/>
          </a:prstGeom>
          <a:solidFill>
            <a:srgbClr val="000000">
              <a:alpha val="50000"/>
            </a:srgbClr>
          </a:solidFill>
          <a:ln>
            <a:noFill/>
          </a:ln>
        </p:spPr>
        <p:txBody>
          <a:bodyPr wrap="square" rtlCol="0">
            <a:noAutofit/>
          </a:bodyPr>
          <a:lstStyle/>
          <a:p>
            <a:pPr algn="ctr">
              <a:lnSpc>
                <a:spcPct val="90000"/>
              </a:lnSpc>
              <a:spcAft>
                <a:spcPts val="600"/>
              </a:spcAft>
            </a:pPr>
            <a:r>
              <a:rPr lang="en-US" altLang="zh-CN" sz="1300">
                <a:solidFill>
                  <a:srgbClr val="FFFFFF"/>
                </a:solidFill>
              </a:rPr>
              <a:t>De Maat et al. (2012)</a:t>
            </a:r>
            <a:endParaRPr lang="zh-CN" altLang="en-US" sz="1300">
              <a:solidFill>
                <a:srgbClr val="FFFFFF"/>
              </a:solidFill>
            </a:endParaRPr>
          </a:p>
        </p:txBody>
      </p:sp>
    </p:spTree>
    <p:extLst>
      <p:ext uri="{BB962C8B-B14F-4D97-AF65-F5344CB8AC3E}">
        <p14:creationId xmlns:p14="http://schemas.microsoft.com/office/powerpoint/2010/main" val="32633444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Polling"/>
  <p:tag name="PROBLEMSCORE" val="0.0"/>
  <p:tag name="ANONYMOUSPOLLING" val="True"/>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TotalTime>
  <Words>3603</Words>
  <Application>Microsoft Office PowerPoint</Application>
  <PresentationFormat>宽屏</PresentationFormat>
  <Paragraphs>402</Paragraphs>
  <Slides>63</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63</vt:i4>
      </vt:variant>
    </vt:vector>
  </HeadingPairs>
  <TitlesOfParts>
    <vt:vector size="70" baseType="lpstr">
      <vt:lpstr>等线</vt:lpstr>
      <vt:lpstr>等线 Light</vt:lpstr>
      <vt:lpstr>Microsoft Yahei</vt:lpstr>
      <vt:lpstr>Arial</vt:lpstr>
      <vt:lpstr>Calibri</vt:lpstr>
      <vt:lpstr>Tw Cen MT</vt:lpstr>
      <vt:lpstr>Office 主题​​</vt:lpstr>
      <vt:lpstr>PowerPoint 演示文稿</vt:lpstr>
      <vt:lpstr>回顾</vt:lpstr>
      <vt:lpstr>目录</vt:lpstr>
      <vt:lpstr>精神分析疗法</vt:lpstr>
      <vt:lpstr>治疗联盟</vt:lpstr>
      <vt:lpstr>移情与反移情</vt:lpstr>
      <vt:lpstr>PowerPoint 演示文稿</vt:lpstr>
      <vt:lpstr>PowerPoint 演示文稿</vt:lpstr>
      <vt:lpstr>精神分析疗法到底有多大效果？</vt:lpstr>
      <vt:lpstr>目录</vt:lpstr>
      <vt:lpstr>你认同弗洛伊德的理论吗？</vt:lpstr>
      <vt:lpstr>批评1：过于复杂</vt:lpstr>
      <vt:lpstr>批评2：基于个案观察</vt:lpstr>
      <vt:lpstr>批评3：概念的缺陷</vt:lpstr>
      <vt:lpstr>批评4：未被证实</vt:lpstr>
      <vt:lpstr>批评5：男性至上主义</vt:lpstr>
      <vt:lpstr>弗洛伊德的影响</vt:lpstr>
      <vt:lpstr>目录</vt:lpstr>
      <vt:lpstr>新精神分析学派</vt:lpstr>
      <vt:lpstr>新精神分析学派的核心命题（Westen, 1998）</vt:lpstr>
      <vt:lpstr>新精神分析学派与弗洛伊德的不同点</vt:lpstr>
      <vt:lpstr>阿尔弗雷德·阿德勒（Alfred Adler，1870-1937）</vt:lpstr>
      <vt:lpstr>自卑感</vt:lpstr>
      <vt:lpstr>男性化反抗</vt:lpstr>
      <vt:lpstr>出生顺序对人格的影响</vt:lpstr>
      <vt:lpstr>卡尔·荣格（Carl Jung，1875-1961）</vt:lpstr>
      <vt:lpstr>集体无意识</vt:lpstr>
      <vt:lpstr>PowerPoint 演示文稿</vt:lpstr>
      <vt:lpstr>PowerPoint 演示文稿</vt:lpstr>
      <vt:lpstr>阿尼玛与阿尼姆斯</vt:lpstr>
      <vt:lpstr>人格面具</vt:lpstr>
      <vt:lpstr>人格类型理论</vt:lpstr>
      <vt:lpstr>凯伦·霍妮（Karen Horney，1885-1952）</vt:lpstr>
      <vt:lpstr>反对“阴茎嫉妒”</vt:lpstr>
      <vt:lpstr>早期经历的影响</vt:lpstr>
      <vt:lpstr>艾瑞克·埃里克森（Erik Erikson，1902-1994）</vt:lpstr>
      <vt:lpstr>埃里克森的社会心理发展阶段理论</vt:lpstr>
      <vt:lpstr>PowerPoint 演示文稿</vt:lpstr>
      <vt:lpstr>PowerPoint 演示文稿</vt:lpstr>
      <vt:lpstr>PowerPoint 演示文稿</vt:lpstr>
      <vt:lpstr>PowerPoint 演示文稿</vt:lpstr>
      <vt:lpstr>比较埃里克森和弗洛伊德的心理发展阶段</vt:lpstr>
      <vt:lpstr>目录</vt:lpstr>
      <vt:lpstr>客体关系理论</vt:lpstr>
      <vt:lpstr>梅兰妮·克莱恩（Melanie Klein，1882-1960）</vt:lpstr>
      <vt:lpstr>客体关系理论的主题</vt:lpstr>
      <vt:lpstr>唐纳德·温尼科特（Donald Winnicott，1896-1971）</vt:lpstr>
      <vt:lpstr>过渡客体</vt:lpstr>
      <vt:lpstr>虚假自我</vt:lpstr>
      <vt:lpstr>John Bowlby               Mary Ainsworth</vt:lpstr>
      <vt:lpstr>依恋理论（Attachment Theory）</vt:lpstr>
      <vt:lpstr>陌生人情境（Strange Situation）测验</vt:lpstr>
      <vt:lpstr>依恋风格（Attachment Styles）</vt:lpstr>
      <vt:lpstr>工作模型（working models）与成人依恋</vt:lpstr>
      <vt:lpstr>PowerPoint 演示文稿</vt:lpstr>
      <vt:lpstr>结果解读</vt:lpstr>
      <vt:lpstr>李同归等人（2008）</vt:lpstr>
      <vt:lpstr>依恋风格的维度模型(Griffin &amp; Bartholomew, 1994)</vt:lpstr>
      <vt:lpstr>争论：依恋风格是一种特质吗？</vt:lpstr>
      <vt:lpstr>争论：依恋是文化普适的吗？</vt:lpstr>
      <vt:lpstr>依恋之外</vt:lpstr>
      <vt:lpstr>总结</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Luke</dc:creator>
  <cp:lastModifiedBy>Luke Wang</cp:lastModifiedBy>
  <cp:revision>2</cp:revision>
  <dcterms:created xsi:type="dcterms:W3CDTF">2020-11-10T06:38:42Z</dcterms:created>
  <dcterms:modified xsi:type="dcterms:W3CDTF">2025-04-08T06:46:42Z</dcterms:modified>
</cp:coreProperties>
</file>